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93" r:id="rId25"/>
    <p:sldId id="294" r:id="rId26"/>
    <p:sldId id="295" r:id="rId27"/>
    <p:sldId id="296" r:id="rId28"/>
    <p:sldId id="297" r:id="rId29"/>
    <p:sldId id="281" r:id="rId30"/>
    <p:sldId id="287" r:id="rId31"/>
    <p:sldId id="280" r:id="rId32"/>
    <p:sldId id="288" r:id="rId33"/>
    <p:sldId id="289" r:id="rId34"/>
    <p:sldId id="290" r:id="rId35"/>
    <p:sldId id="291" r:id="rId36"/>
    <p:sldId id="292" r:id="rId37"/>
    <p:sldId id="298" r:id="rId38"/>
    <p:sldId id="279" r:id="rId3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27F97BB-C833-4FB7-BDE5-3F7075034690}" styleName="Стиль из темы 2 - акцент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ru-RU" smtClean="0"/>
              <a:t>Образец заголовка</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DEAD3DCD-70B4-40B9-A832-13266037156F}" type="datetimeFigureOut">
              <a:rPr lang="ru-RU" smtClean="0"/>
              <a:t>19.02.2013</a:t>
            </a:fld>
            <a:endParaRPr lang="ru-RU"/>
          </a:p>
        </p:txBody>
      </p:sp>
      <p:sp>
        <p:nvSpPr>
          <p:cNvPr id="5" name="Footer Placeholder 4"/>
          <p:cNvSpPr>
            <a:spLocks noGrp="1"/>
          </p:cNvSpPr>
          <p:nvPr>
            <p:ph type="ftr" sz="quarter" idx="11"/>
          </p:nvPr>
        </p:nvSpPr>
        <p:spPr>
          <a:xfrm>
            <a:off x="1174044" y="5357592"/>
            <a:ext cx="5034845" cy="365125"/>
          </a:xfrm>
        </p:spPr>
        <p:txBody>
          <a:bodyPr/>
          <a:lstStyle/>
          <a:p>
            <a:endParaRPr lang="ru-RU"/>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BF7BCF31-BD34-46D6-AD27-FB2C3EADF4C1}"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EAD3DCD-70B4-40B9-A832-13266037156F}" type="datetimeFigureOut">
              <a:rPr lang="ru-RU" smtClean="0"/>
              <a:t>19.02.2013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F7BCF31-BD34-46D6-AD27-FB2C3EADF4C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EAD3DCD-70B4-40B9-A832-13266037156F}" type="datetimeFigureOut">
              <a:rPr lang="ru-RU" smtClean="0"/>
              <a:t>19.02.2013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F7BCF31-BD34-46D6-AD27-FB2C3EADF4C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EAD3DCD-70B4-40B9-A832-13266037156F}" type="datetimeFigureOut">
              <a:rPr lang="ru-RU" smtClean="0"/>
              <a:t>19.02.2013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F7BCF31-BD34-46D6-AD27-FB2C3EADF4C1}"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EAD3DCD-70B4-40B9-A832-13266037156F}" type="datetimeFigureOut">
              <a:rPr lang="ru-RU" smtClean="0"/>
              <a:t>19.02.2013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F7BCF31-BD34-46D6-AD27-FB2C3EADF4C1}"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DEAD3DCD-70B4-40B9-A832-13266037156F}" type="datetimeFigureOut">
              <a:rPr lang="ru-RU" smtClean="0"/>
              <a:t>19.02.2013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F7BCF31-BD34-46D6-AD27-FB2C3EADF4C1}" type="slidenum">
              <a:rPr lang="ru-RU" smtClean="0"/>
              <a:t>‹#›</a:t>
            </a:fld>
            <a:endParaRPr lang="ru-RU"/>
          </a:p>
        </p:txBody>
      </p:sp>
      <p:sp>
        <p:nvSpPr>
          <p:cNvPr id="9" name="Content Placeholder 8"/>
          <p:cNvSpPr>
            <a:spLocks noGrp="1"/>
          </p:cNvSpPr>
          <p:nvPr>
            <p:ph sz="quarter" idx="13"/>
          </p:nvPr>
        </p:nvSpPr>
        <p:spPr>
          <a:xfrm>
            <a:off x="1298448" y="2121407"/>
            <a:ext cx="3200400" cy="360273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DEAD3DCD-70B4-40B9-A832-13266037156F}" type="datetimeFigureOut">
              <a:rPr lang="ru-RU" smtClean="0"/>
              <a:t>19.02.2013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F7BCF31-BD34-46D6-AD27-FB2C3EADF4C1}" type="slidenum">
              <a:rPr lang="ru-RU" smtClean="0"/>
              <a:t>‹#›</a:t>
            </a:fld>
            <a:endParaRPr lang="ru-RU"/>
          </a:p>
        </p:txBody>
      </p:sp>
      <p:sp>
        <p:nvSpPr>
          <p:cNvPr id="11" name="Content Placeholder 10"/>
          <p:cNvSpPr>
            <a:spLocks noGrp="1"/>
          </p:cNvSpPr>
          <p:nvPr>
            <p:ph sz="quarter" idx="13"/>
          </p:nvPr>
        </p:nvSpPr>
        <p:spPr>
          <a:xfrm>
            <a:off x="1298448" y="2944368"/>
            <a:ext cx="3227832" cy="2779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DEAD3DCD-70B4-40B9-A832-13266037156F}" type="datetimeFigureOut">
              <a:rPr lang="ru-RU" smtClean="0"/>
              <a:t>19.02.2013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F7BCF31-BD34-46D6-AD27-FB2C3EADF4C1}"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AD3DCD-70B4-40B9-A832-13266037156F}" type="datetimeFigureOut">
              <a:rPr lang="ru-RU" smtClean="0"/>
              <a:t>19.02.2013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F7BCF31-BD34-46D6-AD27-FB2C3EADF4C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ru-RU" smtClean="0"/>
              <a:t>Образец заголовка</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rot="60000">
            <a:off x="6341698" y="5885672"/>
            <a:ext cx="1213821" cy="365125"/>
          </a:xfrm>
        </p:spPr>
        <p:txBody>
          <a:bodyPr/>
          <a:lstStyle/>
          <a:p>
            <a:fld id="{DEAD3DCD-70B4-40B9-A832-13266037156F}" type="datetimeFigureOut">
              <a:rPr lang="ru-RU" smtClean="0"/>
              <a:t>19.02.2013</a:t>
            </a:fld>
            <a:endParaRPr lang="ru-RU"/>
          </a:p>
        </p:txBody>
      </p:sp>
      <p:sp>
        <p:nvSpPr>
          <p:cNvPr id="6" name="Footer Placeholder 5"/>
          <p:cNvSpPr>
            <a:spLocks noGrp="1"/>
          </p:cNvSpPr>
          <p:nvPr>
            <p:ph type="ftr" sz="quarter" idx="11"/>
          </p:nvPr>
        </p:nvSpPr>
        <p:spPr>
          <a:xfrm rot="-60000">
            <a:off x="914554" y="5829261"/>
            <a:ext cx="3522607" cy="365125"/>
          </a:xfrm>
        </p:spPr>
        <p:txBody>
          <a:bodyPr/>
          <a:lstStyle/>
          <a:p>
            <a:endParaRPr lang="ru-RU"/>
          </a:p>
        </p:txBody>
      </p:sp>
      <p:sp>
        <p:nvSpPr>
          <p:cNvPr id="7" name="Slide Number Placeholder 6"/>
          <p:cNvSpPr>
            <a:spLocks noGrp="1"/>
          </p:cNvSpPr>
          <p:nvPr>
            <p:ph type="sldNum" sz="quarter" idx="12"/>
          </p:nvPr>
        </p:nvSpPr>
        <p:spPr>
          <a:xfrm rot="60000">
            <a:off x="7557313" y="5896961"/>
            <a:ext cx="554023" cy="365125"/>
          </a:xfrm>
        </p:spPr>
        <p:txBody>
          <a:bodyPr/>
          <a:lstStyle/>
          <a:p>
            <a:fld id="{BF7BCF31-BD34-46D6-AD27-FB2C3EADF4C1}"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rot="60000">
            <a:off x="6345936" y="5888737"/>
            <a:ext cx="1213821" cy="365125"/>
          </a:xfrm>
        </p:spPr>
        <p:txBody>
          <a:bodyPr/>
          <a:lstStyle/>
          <a:p>
            <a:fld id="{DEAD3DCD-70B4-40B9-A832-13266037156F}" type="datetimeFigureOut">
              <a:rPr lang="ru-RU" smtClean="0"/>
              <a:t>19.02.2013</a:t>
            </a:fld>
            <a:endParaRPr lang="ru-RU"/>
          </a:p>
        </p:txBody>
      </p:sp>
      <p:sp>
        <p:nvSpPr>
          <p:cNvPr id="6" name="Footer Placeholder 5"/>
          <p:cNvSpPr>
            <a:spLocks noGrp="1"/>
          </p:cNvSpPr>
          <p:nvPr>
            <p:ph type="ftr" sz="quarter" idx="11"/>
          </p:nvPr>
        </p:nvSpPr>
        <p:spPr>
          <a:xfrm rot="-60000">
            <a:off x="914569" y="5831037"/>
            <a:ext cx="3319043" cy="365125"/>
          </a:xfrm>
        </p:spPr>
        <p:txBody>
          <a:bodyPr/>
          <a:lstStyle/>
          <a:p>
            <a:endParaRPr lang="ru-RU"/>
          </a:p>
        </p:txBody>
      </p:sp>
      <p:sp>
        <p:nvSpPr>
          <p:cNvPr id="7" name="Slide Number Placeholder 6"/>
          <p:cNvSpPr>
            <a:spLocks noGrp="1"/>
          </p:cNvSpPr>
          <p:nvPr>
            <p:ph type="sldNum" sz="quarter" idx="12"/>
          </p:nvPr>
        </p:nvSpPr>
        <p:spPr>
          <a:xfrm rot="60000">
            <a:off x="7562089" y="5900026"/>
            <a:ext cx="554023" cy="365125"/>
          </a:xfrm>
        </p:spPr>
        <p:txBody>
          <a:bodyPr/>
          <a:lstStyle/>
          <a:p>
            <a:fld id="{BF7BCF31-BD34-46D6-AD27-FB2C3EADF4C1}"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DEAD3DCD-70B4-40B9-A832-13266037156F}" type="datetimeFigureOut">
              <a:rPr lang="ru-RU" smtClean="0"/>
              <a:t>19.02.2013</a:t>
            </a:fld>
            <a:endParaRPr lang="ru-RU"/>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ru-RU"/>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BF7BCF31-BD34-46D6-AD27-FB2C3EADF4C1}"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slide" Target="slide38.xml"/><Relationship Id="rId13" Type="http://schemas.openxmlformats.org/officeDocument/2006/relationships/slide" Target="slide30.xml"/><Relationship Id="rId18" Type="http://schemas.openxmlformats.org/officeDocument/2006/relationships/slide" Target="slide25.xml"/><Relationship Id="rId26" Type="http://schemas.openxmlformats.org/officeDocument/2006/relationships/slide" Target="slide16.xml"/><Relationship Id="rId3" Type="http://schemas.openxmlformats.org/officeDocument/2006/relationships/slide" Target="slide11.xml"/><Relationship Id="rId21" Type="http://schemas.openxmlformats.org/officeDocument/2006/relationships/slide" Target="slide8.xml"/><Relationship Id="rId7" Type="http://schemas.openxmlformats.org/officeDocument/2006/relationships/slide" Target="slide33.xml"/><Relationship Id="rId12" Type="http://schemas.openxmlformats.org/officeDocument/2006/relationships/slide" Target="slide24.xml"/><Relationship Id="rId17" Type="http://schemas.openxmlformats.org/officeDocument/2006/relationships/slide" Target="slide19.xml"/><Relationship Id="rId25" Type="http://schemas.openxmlformats.org/officeDocument/2006/relationships/slide" Target="slide9.xml"/><Relationship Id="rId2" Type="http://schemas.openxmlformats.org/officeDocument/2006/relationships/slide" Target="slide5.xml"/><Relationship Id="rId16" Type="http://schemas.openxmlformats.org/officeDocument/2006/relationships/slide" Target="slide13.xml"/><Relationship Id="rId20" Type="http://schemas.openxmlformats.org/officeDocument/2006/relationships/slide" Target="slide37.xml"/><Relationship Id="rId29" Type="http://schemas.openxmlformats.org/officeDocument/2006/relationships/slide" Target="slide10.xml"/><Relationship Id="rId1" Type="http://schemas.openxmlformats.org/officeDocument/2006/relationships/slideLayout" Target="../slideLayouts/slideLayout7.xml"/><Relationship Id="rId6" Type="http://schemas.openxmlformats.org/officeDocument/2006/relationships/slide" Target="slide29.xml"/><Relationship Id="rId11" Type="http://schemas.openxmlformats.org/officeDocument/2006/relationships/slide" Target="slide18.xml"/><Relationship Id="rId24" Type="http://schemas.openxmlformats.org/officeDocument/2006/relationships/slide" Target="slide32.xml"/><Relationship Id="rId5" Type="http://schemas.openxmlformats.org/officeDocument/2006/relationships/slide" Target="slide23.xml"/><Relationship Id="rId15" Type="http://schemas.openxmlformats.org/officeDocument/2006/relationships/slide" Target="slide7.xml"/><Relationship Id="rId23" Type="http://schemas.openxmlformats.org/officeDocument/2006/relationships/slide" Target="slide26.xml"/><Relationship Id="rId28" Type="http://schemas.openxmlformats.org/officeDocument/2006/relationships/slide" Target="slide27.xml"/><Relationship Id="rId10" Type="http://schemas.openxmlformats.org/officeDocument/2006/relationships/slide" Target="slide12.xml"/><Relationship Id="rId19" Type="http://schemas.openxmlformats.org/officeDocument/2006/relationships/slide" Target="slide31.xml"/><Relationship Id="rId31" Type="http://schemas.openxmlformats.org/officeDocument/2006/relationships/slide" Target="slide28.xml"/><Relationship Id="rId4" Type="http://schemas.openxmlformats.org/officeDocument/2006/relationships/slide" Target="slide17.xml"/><Relationship Id="rId9" Type="http://schemas.openxmlformats.org/officeDocument/2006/relationships/slide" Target="slide6.xml"/><Relationship Id="rId14" Type="http://schemas.openxmlformats.org/officeDocument/2006/relationships/slide" Target="slide35.xml"/><Relationship Id="rId22" Type="http://schemas.openxmlformats.org/officeDocument/2006/relationships/slide" Target="slide14.xml"/><Relationship Id="rId27" Type="http://schemas.openxmlformats.org/officeDocument/2006/relationships/slide" Target="slide20.xml"/><Relationship Id="rId30" Type="http://schemas.openxmlformats.org/officeDocument/2006/relationships/slide" Target="slide21.xml"/></Relationships>
</file>

<file path=ppt/slides/_rels/slide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Шлях до успіху</a:t>
            </a:r>
            <a:endParaRPr lang="ru-RU"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26304715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95736" y="1124744"/>
            <a:ext cx="5806654" cy="461665"/>
          </a:xfrm>
          <a:prstGeom prst="rect">
            <a:avLst/>
          </a:prstGeom>
        </p:spPr>
        <p:txBody>
          <a:bodyPr wrap="none">
            <a:spAutoFit/>
          </a:bodyPr>
          <a:lstStyle/>
          <a:p>
            <a:r>
              <a:rPr lang="uk-UA" sz="2400" dirty="0"/>
              <a:t>Як називається боргове зобов′язання?</a:t>
            </a:r>
            <a:r>
              <a:rPr lang="uk-UA" sz="2400" i="1" dirty="0"/>
              <a:t> </a:t>
            </a:r>
            <a:endParaRPr lang="ru-RU" sz="2400" dirty="0"/>
          </a:p>
        </p:txBody>
      </p:sp>
      <p:sp>
        <p:nvSpPr>
          <p:cNvPr id="3" name="Прямоугольник 2"/>
          <p:cNvSpPr/>
          <p:nvPr/>
        </p:nvSpPr>
        <p:spPr>
          <a:xfrm>
            <a:off x="4022458" y="3244334"/>
            <a:ext cx="1302408" cy="461665"/>
          </a:xfrm>
          <a:prstGeom prst="rect">
            <a:avLst/>
          </a:prstGeom>
        </p:spPr>
        <p:txBody>
          <a:bodyPr wrap="none">
            <a:spAutoFit/>
          </a:bodyPr>
          <a:lstStyle/>
          <a:p>
            <a:r>
              <a:rPr lang="uk-UA" sz="2400" i="1" dirty="0" smtClean="0"/>
              <a:t>вексель</a:t>
            </a:r>
            <a:endParaRPr lang="ru-RU" sz="2400" dirty="0"/>
          </a:p>
        </p:txBody>
      </p:sp>
      <p:sp>
        <p:nvSpPr>
          <p:cNvPr id="4" name="Молния 3"/>
          <p:cNvSpPr/>
          <p:nvPr/>
        </p:nvSpPr>
        <p:spPr>
          <a:xfrm>
            <a:off x="5000667" y="1671520"/>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Молния 4"/>
          <p:cNvSpPr/>
          <p:nvPr/>
        </p:nvSpPr>
        <p:spPr>
          <a:xfrm>
            <a:off x="6597005" y="1772816"/>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Улыбающееся лицо 5">
            <a:hlinkClick r:id="rId2" action="ppaction://hlinksldjump"/>
          </p:cNvPr>
          <p:cNvSpPr/>
          <p:nvPr/>
        </p:nvSpPr>
        <p:spPr>
          <a:xfrm>
            <a:off x="7236296" y="5229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1520359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709245"/>
            <a:ext cx="6192688" cy="830997"/>
          </a:xfrm>
          <a:prstGeom prst="rect">
            <a:avLst/>
          </a:prstGeom>
        </p:spPr>
        <p:txBody>
          <a:bodyPr wrap="square">
            <a:spAutoFit/>
          </a:bodyPr>
          <a:lstStyle/>
          <a:p>
            <a:r>
              <a:rPr lang="ru-RU" sz="2400" dirty="0" smtClean="0"/>
              <a:t>Де </a:t>
            </a:r>
            <a:r>
              <a:rPr lang="uk-UA" sz="2400" dirty="0" smtClean="0"/>
              <a:t>виникло перше акціонерне  товариство? </a:t>
            </a:r>
            <a:endParaRPr lang="ru-RU" sz="2400" dirty="0"/>
          </a:p>
        </p:txBody>
      </p:sp>
      <p:sp>
        <p:nvSpPr>
          <p:cNvPr id="3" name="Прямоугольник 2"/>
          <p:cNvSpPr/>
          <p:nvPr/>
        </p:nvSpPr>
        <p:spPr>
          <a:xfrm>
            <a:off x="3408861" y="3244334"/>
            <a:ext cx="3042821" cy="461665"/>
          </a:xfrm>
          <a:prstGeom prst="rect">
            <a:avLst/>
          </a:prstGeom>
        </p:spPr>
        <p:txBody>
          <a:bodyPr wrap="none">
            <a:spAutoFit/>
          </a:bodyPr>
          <a:lstStyle/>
          <a:p>
            <a:r>
              <a:rPr lang="uk-UA" sz="2400" i="1" dirty="0"/>
              <a:t>У Лондоні в 1553 р. </a:t>
            </a:r>
            <a:endParaRPr lang="ru-RU" sz="2400" dirty="0"/>
          </a:p>
        </p:txBody>
      </p:sp>
      <p:sp>
        <p:nvSpPr>
          <p:cNvPr id="4" name="Молния 3"/>
          <p:cNvSpPr/>
          <p:nvPr/>
        </p:nvSpPr>
        <p:spPr>
          <a:xfrm>
            <a:off x="5004048" y="1916832"/>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Улыбающееся лицо 5">
            <a:hlinkClick r:id="rId2" action="ppaction://hlinksldjump"/>
          </p:cNvPr>
          <p:cNvSpPr/>
          <p:nvPr/>
        </p:nvSpPr>
        <p:spPr>
          <a:xfrm>
            <a:off x="7236296" y="5229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Молния 7"/>
          <p:cNvSpPr/>
          <p:nvPr/>
        </p:nvSpPr>
        <p:spPr>
          <a:xfrm>
            <a:off x="6851915" y="1961321"/>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2504876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39753" y="799186"/>
            <a:ext cx="6192688" cy="830997"/>
          </a:xfrm>
          <a:prstGeom prst="rect">
            <a:avLst/>
          </a:prstGeom>
        </p:spPr>
        <p:txBody>
          <a:bodyPr wrap="square">
            <a:spAutoFit/>
          </a:bodyPr>
          <a:lstStyle/>
          <a:p>
            <a:r>
              <a:rPr lang="ru-RU" sz="2400" dirty="0" err="1"/>
              <a:t>Що</a:t>
            </a:r>
            <a:r>
              <a:rPr lang="ru-RU" sz="2400" dirty="0"/>
              <a:t> </a:t>
            </a:r>
            <a:r>
              <a:rPr lang="ru-RU" sz="2400" dirty="0" err="1"/>
              <a:t>винайшли</a:t>
            </a:r>
            <a:r>
              <a:rPr lang="ru-RU" sz="2400" dirty="0"/>
              <a:t> </a:t>
            </a:r>
            <a:r>
              <a:rPr lang="ru-RU" sz="2400" dirty="0" err="1"/>
              <a:t>китайці</a:t>
            </a:r>
            <a:r>
              <a:rPr lang="ru-RU" sz="2400" dirty="0"/>
              <a:t> для </a:t>
            </a:r>
            <a:r>
              <a:rPr lang="ru-RU" sz="2400" dirty="0" err="1"/>
              <a:t>обчислення</a:t>
            </a:r>
            <a:r>
              <a:rPr lang="ru-RU" sz="2400" dirty="0"/>
              <a:t> великих чисел? </a:t>
            </a:r>
          </a:p>
        </p:txBody>
      </p:sp>
      <p:sp>
        <p:nvSpPr>
          <p:cNvPr id="3" name="Прямоугольник 2"/>
          <p:cNvSpPr/>
          <p:nvPr/>
        </p:nvSpPr>
        <p:spPr>
          <a:xfrm>
            <a:off x="4129410" y="3244334"/>
            <a:ext cx="931665" cy="461665"/>
          </a:xfrm>
          <a:prstGeom prst="rect">
            <a:avLst/>
          </a:prstGeom>
        </p:spPr>
        <p:txBody>
          <a:bodyPr wrap="none">
            <a:spAutoFit/>
          </a:bodyPr>
          <a:lstStyle/>
          <a:p>
            <a:r>
              <a:rPr lang="uk-UA" sz="2400" i="1" dirty="0" smtClean="0"/>
              <a:t>абак </a:t>
            </a:r>
            <a:endParaRPr lang="ru-RU" sz="2400" dirty="0"/>
          </a:p>
        </p:txBody>
      </p:sp>
      <p:sp>
        <p:nvSpPr>
          <p:cNvPr id="4" name="Молния 3"/>
          <p:cNvSpPr/>
          <p:nvPr/>
        </p:nvSpPr>
        <p:spPr>
          <a:xfrm>
            <a:off x="4788024" y="1844824"/>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Молния 4"/>
          <p:cNvSpPr/>
          <p:nvPr/>
        </p:nvSpPr>
        <p:spPr>
          <a:xfrm>
            <a:off x="6516216" y="2090192"/>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Улыбающееся лицо 5">
            <a:hlinkClick r:id="rId2" action="ppaction://hlinksldjump"/>
          </p:cNvPr>
          <p:cNvSpPr/>
          <p:nvPr/>
        </p:nvSpPr>
        <p:spPr>
          <a:xfrm>
            <a:off x="7236296" y="5229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176430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764704"/>
            <a:ext cx="6552728" cy="830997"/>
          </a:xfrm>
          <a:prstGeom prst="rect">
            <a:avLst/>
          </a:prstGeom>
        </p:spPr>
        <p:txBody>
          <a:bodyPr wrap="square">
            <a:spAutoFit/>
          </a:bodyPr>
          <a:lstStyle/>
          <a:p>
            <a:r>
              <a:rPr lang="uk-UA" sz="2400" dirty="0" smtClean="0"/>
              <a:t>У якій країні в 1797 році було введено податок на годинники? </a:t>
            </a:r>
            <a:endParaRPr lang="ru-RU" sz="2400" dirty="0"/>
          </a:p>
        </p:txBody>
      </p:sp>
      <p:sp>
        <p:nvSpPr>
          <p:cNvPr id="3" name="Прямоугольник 2"/>
          <p:cNvSpPr/>
          <p:nvPr/>
        </p:nvSpPr>
        <p:spPr>
          <a:xfrm>
            <a:off x="4043329" y="3244334"/>
            <a:ext cx="1349793" cy="461665"/>
          </a:xfrm>
          <a:prstGeom prst="rect">
            <a:avLst/>
          </a:prstGeom>
        </p:spPr>
        <p:txBody>
          <a:bodyPr wrap="none">
            <a:spAutoFit/>
          </a:bodyPr>
          <a:lstStyle/>
          <a:p>
            <a:r>
              <a:rPr lang="uk-UA" sz="2400" i="1" dirty="0"/>
              <a:t>в Англії </a:t>
            </a:r>
            <a:endParaRPr lang="ru-RU" sz="2400" dirty="0"/>
          </a:p>
        </p:txBody>
      </p:sp>
      <p:sp>
        <p:nvSpPr>
          <p:cNvPr id="4" name="Молния 3"/>
          <p:cNvSpPr/>
          <p:nvPr/>
        </p:nvSpPr>
        <p:spPr>
          <a:xfrm>
            <a:off x="4932040" y="1915226"/>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Молния 4"/>
          <p:cNvSpPr/>
          <p:nvPr/>
        </p:nvSpPr>
        <p:spPr>
          <a:xfrm>
            <a:off x="6521896" y="1915091"/>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Улыбающееся лицо 5">
            <a:hlinkClick r:id="rId2" action="ppaction://hlinksldjump"/>
          </p:cNvPr>
          <p:cNvSpPr/>
          <p:nvPr/>
        </p:nvSpPr>
        <p:spPr>
          <a:xfrm>
            <a:off x="7236296" y="5229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2664952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37445" y="1124744"/>
            <a:ext cx="5893536" cy="461665"/>
          </a:xfrm>
          <a:prstGeom prst="rect">
            <a:avLst/>
          </a:prstGeom>
        </p:spPr>
        <p:txBody>
          <a:bodyPr wrap="none">
            <a:spAutoFit/>
          </a:bodyPr>
          <a:lstStyle/>
          <a:p>
            <a:r>
              <a:rPr lang="ru-RU" sz="2400" dirty="0"/>
              <a:t>З </a:t>
            </a:r>
            <a:r>
              <a:rPr lang="ru-RU" sz="2400" dirty="0" err="1"/>
              <a:t>чим</a:t>
            </a:r>
            <a:r>
              <a:rPr lang="ru-RU" sz="2400" dirty="0"/>
              <a:t> </a:t>
            </a:r>
            <a:r>
              <a:rPr lang="ru-RU" sz="2400" dirty="0" err="1"/>
              <a:t>пов</a:t>
            </a:r>
            <a:r>
              <a:rPr lang="en-US" sz="2400" dirty="0">
                <a:sym typeface="Symbol"/>
              </a:rPr>
              <a:t></a:t>
            </a:r>
            <a:r>
              <a:rPr lang="ru-RU" sz="2400" dirty="0" err="1"/>
              <a:t>язана</a:t>
            </a:r>
            <a:r>
              <a:rPr lang="ru-RU" sz="2400" dirty="0"/>
              <a:t> </a:t>
            </a:r>
            <a:r>
              <a:rPr lang="ru-RU" sz="2400" dirty="0" err="1"/>
              <a:t>назва</a:t>
            </a:r>
            <a:r>
              <a:rPr lang="ru-RU" sz="2400" dirty="0"/>
              <a:t> </a:t>
            </a:r>
            <a:r>
              <a:rPr lang="ru-RU" sz="2400" dirty="0" err="1"/>
              <a:t>багатьох</a:t>
            </a:r>
            <a:r>
              <a:rPr lang="ru-RU" sz="2400" dirty="0"/>
              <a:t> монет? </a:t>
            </a:r>
          </a:p>
        </p:txBody>
      </p:sp>
      <p:sp>
        <p:nvSpPr>
          <p:cNvPr id="3" name="Прямоугольник 2"/>
          <p:cNvSpPr/>
          <p:nvPr/>
        </p:nvSpPr>
        <p:spPr>
          <a:xfrm>
            <a:off x="4017008" y="3244334"/>
            <a:ext cx="1420004" cy="461665"/>
          </a:xfrm>
          <a:prstGeom prst="rect">
            <a:avLst/>
          </a:prstGeom>
        </p:spPr>
        <p:txBody>
          <a:bodyPr wrap="none">
            <a:spAutoFit/>
          </a:bodyPr>
          <a:lstStyle/>
          <a:p>
            <a:r>
              <a:rPr lang="uk-UA" sz="2400" i="1" dirty="0"/>
              <a:t>З вагою </a:t>
            </a:r>
            <a:endParaRPr lang="ru-RU" sz="2400" dirty="0"/>
          </a:p>
        </p:txBody>
      </p:sp>
      <p:sp>
        <p:nvSpPr>
          <p:cNvPr id="4" name="Молния 3"/>
          <p:cNvSpPr/>
          <p:nvPr/>
        </p:nvSpPr>
        <p:spPr>
          <a:xfrm>
            <a:off x="5364088" y="1844824"/>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Молния 4"/>
          <p:cNvSpPr/>
          <p:nvPr/>
        </p:nvSpPr>
        <p:spPr>
          <a:xfrm>
            <a:off x="6769570" y="1844824"/>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Улыбающееся лицо 5">
            <a:hlinkClick r:id="rId2" action="ppaction://hlinksldjump"/>
          </p:cNvPr>
          <p:cNvSpPr/>
          <p:nvPr/>
        </p:nvSpPr>
        <p:spPr>
          <a:xfrm>
            <a:off x="7236296" y="5229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432013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63688" y="980728"/>
            <a:ext cx="6120680" cy="830997"/>
          </a:xfrm>
          <a:prstGeom prst="rect">
            <a:avLst/>
          </a:prstGeom>
        </p:spPr>
        <p:txBody>
          <a:bodyPr wrap="square">
            <a:spAutoFit/>
          </a:bodyPr>
          <a:lstStyle/>
          <a:p>
            <a:r>
              <a:rPr lang="ru-RU" sz="2400" dirty="0"/>
              <a:t>Чим  </a:t>
            </a:r>
            <a:r>
              <a:rPr lang="ru-RU" sz="2400" dirty="0" err="1"/>
              <a:t>керується</a:t>
            </a:r>
            <a:r>
              <a:rPr lang="ru-RU" sz="2400" dirty="0"/>
              <a:t> </a:t>
            </a:r>
            <a:r>
              <a:rPr lang="ru-RU" sz="2400" dirty="0" err="1"/>
              <a:t>покупець</a:t>
            </a:r>
            <a:r>
              <a:rPr lang="ru-RU" sz="2400" dirty="0"/>
              <a:t> при </a:t>
            </a:r>
            <a:r>
              <a:rPr lang="ru-RU" sz="2400" dirty="0" err="1"/>
              <a:t>виборі</a:t>
            </a:r>
            <a:r>
              <a:rPr lang="ru-RU" sz="2400" dirty="0"/>
              <a:t> товару? </a:t>
            </a:r>
          </a:p>
        </p:txBody>
      </p:sp>
      <p:sp>
        <p:nvSpPr>
          <p:cNvPr id="3" name="Прямоугольник 2"/>
          <p:cNvSpPr/>
          <p:nvPr/>
        </p:nvSpPr>
        <p:spPr>
          <a:xfrm>
            <a:off x="2555776" y="3645024"/>
            <a:ext cx="4999830" cy="461665"/>
          </a:xfrm>
          <a:prstGeom prst="rect">
            <a:avLst/>
          </a:prstGeom>
        </p:spPr>
        <p:txBody>
          <a:bodyPr wrap="none">
            <a:spAutoFit/>
          </a:bodyPr>
          <a:lstStyle/>
          <a:p>
            <a:r>
              <a:rPr lang="uk-UA" sz="2400" i="1" dirty="0"/>
              <a:t>розрахунком, враженням, модою </a:t>
            </a:r>
            <a:endParaRPr lang="ru-RU" sz="2400" dirty="0"/>
          </a:p>
        </p:txBody>
      </p:sp>
      <p:sp>
        <p:nvSpPr>
          <p:cNvPr id="4" name="Молния 3"/>
          <p:cNvSpPr/>
          <p:nvPr/>
        </p:nvSpPr>
        <p:spPr>
          <a:xfrm>
            <a:off x="5004048" y="1700808"/>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Молния 4"/>
          <p:cNvSpPr/>
          <p:nvPr/>
        </p:nvSpPr>
        <p:spPr>
          <a:xfrm>
            <a:off x="6577203" y="1632992"/>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Улыбающееся лицо 5">
            <a:hlinkClick r:id="rId2" action="ppaction://hlinksldjump"/>
          </p:cNvPr>
          <p:cNvSpPr/>
          <p:nvPr/>
        </p:nvSpPr>
        <p:spPr>
          <a:xfrm>
            <a:off x="7236296" y="5229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156389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1124744"/>
            <a:ext cx="6696744" cy="830997"/>
          </a:xfrm>
          <a:prstGeom prst="rect">
            <a:avLst/>
          </a:prstGeom>
        </p:spPr>
        <p:txBody>
          <a:bodyPr wrap="square">
            <a:spAutoFit/>
          </a:bodyPr>
          <a:lstStyle/>
          <a:p>
            <a:r>
              <a:rPr lang="uk-UA" sz="2400" dirty="0"/>
              <a:t>Що </a:t>
            </a:r>
            <a:r>
              <a:rPr lang="uk-UA" sz="2400" dirty="0" err="1"/>
              <a:t>використорвували</a:t>
            </a:r>
            <a:r>
              <a:rPr lang="uk-UA" sz="2400" dirty="0"/>
              <a:t> наші далекі предки для обчислення великих чисел?</a:t>
            </a:r>
            <a:endParaRPr lang="ru-RU" sz="2400" dirty="0"/>
          </a:p>
        </p:txBody>
      </p:sp>
      <p:sp>
        <p:nvSpPr>
          <p:cNvPr id="3" name="Прямоугольник 2"/>
          <p:cNvSpPr/>
          <p:nvPr/>
        </p:nvSpPr>
        <p:spPr>
          <a:xfrm>
            <a:off x="3682654" y="3244334"/>
            <a:ext cx="2311595" cy="461665"/>
          </a:xfrm>
          <a:prstGeom prst="rect">
            <a:avLst/>
          </a:prstGeom>
        </p:spPr>
        <p:txBody>
          <a:bodyPr wrap="none">
            <a:spAutoFit/>
          </a:bodyPr>
          <a:lstStyle/>
          <a:p>
            <a:r>
              <a:rPr lang="uk-UA" sz="2400" i="1" dirty="0"/>
              <a:t>камінці, мушлі </a:t>
            </a:r>
            <a:endParaRPr lang="ru-RU" sz="2400" dirty="0"/>
          </a:p>
        </p:txBody>
      </p:sp>
      <p:sp>
        <p:nvSpPr>
          <p:cNvPr id="4" name="Молния 3"/>
          <p:cNvSpPr/>
          <p:nvPr/>
        </p:nvSpPr>
        <p:spPr>
          <a:xfrm>
            <a:off x="4860032" y="1988840"/>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Молния 4"/>
          <p:cNvSpPr/>
          <p:nvPr/>
        </p:nvSpPr>
        <p:spPr>
          <a:xfrm>
            <a:off x="6516216" y="2090192"/>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Улыбающееся лицо 5">
            <a:hlinkClick r:id="rId2" action="ppaction://hlinksldjump"/>
          </p:cNvPr>
          <p:cNvSpPr/>
          <p:nvPr/>
        </p:nvSpPr>
        <p:spPr>
          <a:xfrm>
            <a:off x="7236296" y="5229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990981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14764" y="1196752"/>
            <a:ext cx="2956002" cy="461665"/>
          </a:xfrm>
          <a:prstGeom prst="rect">
            <a:avLst/>
          </a:prstGeom>
        </p:spPr>
        <p:txBody>
          <a:bodyPr wrap="none">
            <a:spAutoFit/>
          </a:bodyPr>
          <a:lstStyle/>
          <a:p>
            <a:r>
              <a:rPr lang="uk-UA" sz="2400" dirty="0"/>
              <a:t>Хто такий маклер? </a:t>
            </a:r>
            <a:endParaRPr lang="ru-RU" sz="2400" dirty="0"/>
          </a:p>
        </p:txBody>
      </p:sp>
      <p:sp>
        <p:nvSpPr>
          <p:cNvPr id="3" name="Прямоугольник 2"/>
          <p:cNvSpPr/>
          <p:nvPr/>
        </p:nvSpPr>
        <p:spPr>
          <a:xfrm>
            <a:off x="2286000" y="3105835"/>
            <a:ext cx="4572000" cy="830997"/>
          </a:xfrm>
          <a:prstGeom prst="rect">
            <a:avLst/>
          </a:prstGeom>
        </p:spPr>
        <p:txBody>
          <a:bodyPr>
            <a:spAutoFit/>
          </a:bodyPr>
          <a:lstStyle/>
          <a:p>
            <a:r>
              <a:rPr lang="ru-RU" sz="2400" i="1" dirty="0" err="1"/>
              <a:t>посередник</a:t>
            </a:r>
            <a:r>
              <a:rPr lang="ru-RU" sz="2400" i="1" dirty="0"/>
              <a:t>  при </a:t>
            </a:r>
            <a:r>
              <a:rPr lang="ru-RU" sz="2400" i="1" dirty="0" err="1"/>
              <a:t>укладенні</a:t>
            </a:r>
            <a:r>
              <a:rPr lang="ru-RU" sz="2400" i="1" dirty="0"/>
              <a:t> </a:t>
            </a:r>
            <a:r>
              <a:rPr lang="ru-RU" sz="2400" i="1" dirty="0" err="1"/>
              <a:t>біржевих</a:t>
            </a:r>
            <a:r>
              <a:rPr lang="ru-RU" sz="2400" i="1" dirty="0"/>
              <a:t> </a:t>
            </a:r>
            <a:r>
              <a:rPr lang="ru-RU" sz="2400" i="1" dirty="0" err="1"/>
              <a:t>угод</a:t>
            </a:r>
            <a:endParaRPr lang="ru-RU" sz="2400" dirty="0"/>
          </a:p>
        </p:txBody>
      </p:sp>
      <p:sp>
        <p:nvSpPr>
          <p:cNvPr id="4" name="Молния 3"/>
          <p:cNvSpPr/>
          <p:nvPr/>
        </p:nvSpPr>
        <p:spPr>
          <a:xfrm>
            <a:off x="5148064" y="1844824"/>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Молния 4"/>
          <p:cNvSpPr/>
          <p:nvPr/>
        </p:nvSpPr>
        <p:spPr>
          <a:xfrm>
            <a:off x="6858000" y="1632992"/>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Улыбающееся лицо 5">
            <a:hlinkClick r:id="rId2" action="ppaction://hlinksldjump"/>
          </p:cNvPr>
          <p:cNvSpPr/>
          <p:nvPr/>
        </p:nvSpPr>
        <p:spPr>
          <a:xfrm>
            <a:off x="7236296" y="5229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2862248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75856" y="1268760"/>
            <a:ext cx="3187091" cy="461665"/>
          </a:xfrm>
          <a:prstGeom prst="rect">
            <a:avLst/>
          </a:prstGeom>
        </p:spPr>
        <p:txBody>
          <a:bodyPr wrap="none">
            <a:spAutoFit/>
          </a:bodyPr>
          <a:lstStyle/>
          <a:p>
            <a:r>
              <a:rPr lang="uk-UA" sz="2400" dirty="0"/>
              <a:t>Що таке </a:t>
            </a:r>
            <a:r>
              <a:rPr lang="uk-UA" sz="2400" dirty="0" err="1" smtClean="0"/>
              <a:t>франшиза</a:t>
            </a:r>
            <a:r>
              <a:rPr lang="uk-UA" sz="2400" dirty="0" smtClean="0"/>
              <a:t>? </a:t>
            </a:r>
            <a:endParaRPr lang="ru-RU" sz="2400" dirty="0"/>
          </a:p>
        </p:txBody>
      </p:sp>
      <p:sp>
        <p:nvSpPr>
          <p:cNvPr id="3" name="Прямоугольник 2"/>
          <p:cNvSpPr/>
          <p:nvPr/>
        </p:nvSpPr>
        <p:spPr>
          <a:xfrm>
            <a:off x="1392346" y="3609091"/>
            <a:ext cx="6732240" cy="1200329"/>
          </a:xfrm>
          <a:prstGeom prst="rect">
            <a:avLst/>
          </a:prstGeom>
        </p:spPr>
        <p:txBody>
          <a:bodyPr wrap="square">
            <a:spAutoFit/>
          </a:bodyPr>
          <a:lstStyle/>
          <a:p>
            <a:r>
              <a:rPr lang="uk-UA" sz="2400" i="1" dirty="0"/>
              <a:t>Ліцензія, що дозволяє підприємству функціонувати як частина великого торгового ланцюга, не виробляючи товар</a:t>
            </a:r>
            <a:endParaRPr lang="ru-RU" sz="2400" dirty="0"/>
          </a:p>
        </p:txBody>
      </p:sp>
      <p:sp>
        <p:nvSpPr>
          <p:cNvPr id="4" name="Молния 3"/>
          <p:cNvSpPr/>
          <p:nvPr/>
        </p:nvSpPr>
        <p:spPr>
          <a:xfrm>
            <a:off x="4758466" y="1844824"/>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Молния 4"/>
          <p:cNvSpPr/>
          <p:nvPr/>
        </p:nvSpPr>
        <p:spPr>
          <a:xfrm>
            <a:off x="6588224" y="1772816"/>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Улыбающееся лицо 5">
            <a:hlinkClick r:id="rId2" action="ppaction://hlinksldjump"/>
          </p:cNvPr>
          <p:cNvSpPr/>
          <p:nvPr/>
        </p:nvSpPr>
        <p:spPr>
          <a:xfrm>
            <a:off x="7236296" y="5229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882218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35696" y="980728"/>
            <a:ext cx="2616935" cy="461665"/>
          </a:xfrm>
          <a:prstGeom prst="rect">
            <a:avLst/>
          </a:prstGeom>
        </p:spPr>
        <p:txBody>
          <a:bodyPr wrap="none">
            <a:spAutoFit/>
          </a:bodyPr>
          <a:lstStyle/>
          <a:p>
            <a:r>
              <a:rPr lang="uk-UA" sz="2400" dirty="0"/>
              <a:t>хто такий агент? </a:t>
            </a:r>
            <a:endParaRPr lang="ru-RU" sz="2400" dirty="0"/>
          </a:p>
        </p:txBody>
      </p:sp>
      <p:sp>
        <p:nvSpPr>
          <p:cNvPr id="3" name="Прямоугольник 2"/>
          <p:cNvSpPr/>
          <p:nvPr/>
        </p:nvSpPr>
        <p:spPr>
          <a:xfrm>
            <a:off x="2286000" y="2967335"/>
            <a:ext cx="5886400" cy="1200329"/>
          </a:xfrm>
          <a:prstGeom prst="rect">
            <a:avLst/>
          </a:prstGeom>
        </p:spPr>
        <p:txBody>
          <a:bodyPr wrap="square">
            <a:spAutoFit/>
          </a:bodyPr>
          <a:lstStyle/>
          <a:p>
            <a:pPr lvl="0"/>
            <a:r>
              <a:rPr lang="uk-UA" sz="2400" i="1" dirty="0"/>
              <a:t>Представник організації чи підприємства, що виконує ділові </a:t>
            </a:r>
            <a:r>
              <a:rPr lang="uk-UA" sz="2400" i="1" dirty="0" smtClean="0"/>
              <a:t>доручення</a:t>
            </a:r>
            <a:endParaRPr lang="ru-RU" sz="2400" dirty="0"/>
          </a:p>
        </p:txBody>
      </p:sp>
      <p:sp>
        <p:nvSpPr>
          <p:cNvPr id="4" name="Молния 3"/>
          <p:cNvSpPr/>
          <p:nvPr/>
        </p:nvSpPr>
        <p:spPr>
          <a:xfrm>
            <a:off x="3995936" y="1597901"/>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Молния 4"/>
          <p:cNvSpPr/>
          <p:nvPr/>
        </p:nvSpPr>
        <p:spPr>
          <a:xfrm>
            <a:off x="6499313" y="1597901"/>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Улыбающееся лицо 5">
            <a:hlinkClick r:id="rId2" action="ppaction://hlinksldjump"/>
          </p:cNvPr>
          <p:cNvSpPr/>
          <p:nvPr/>
        </p:nvSpPr>
        <p:spPr>
          <a:xfrm>
            <a:off x="7236296" y="5229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849803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3520" y="404664"/>
            <a:ext cx="8064896" cy="6370975"/>
          </a:xfrm>
          <a:prstGeom prst="rect">
            <a:avLst/>
          </a:prstGeom>
        </p:spPr>
        <p:txBody>
          <a:bodyPr wrap="square">
            <a:spAutoFit/>
          </a:bodyPr>
          <a:lstStyle/>
          <a:p>
            <a:pPr algn="ctr"/>
            <a:r>
              <a:rPr lang="uk-UA" sz="2400" i="1" dirty="0">
                <a:solidFill>
                  <a:srgbClr val="FF0000"/>
                </a:solidFill>
              </a:rPr>
              <a:t>7</a:t>
            </a:r>
            <a:r>
              <a:rPr lang="uk-UA" sz="2400" b="1" i="1" dirty="0">
                <a:solidFill>
                  <a:srgbClr val="FF0000"/>
                </a:solidFill>
              </a:rPr>
              <a:t> </a:t>
            </a:r>
            <a:r>
              <a:rPr lang="uk-UA" sz="2400" i="1" dirty="0">
                <a:solidFill>
                  <a:srgbClr val="FF0000"/>
                </a:solidFill>
              </a:rPr>
              <a:t>корисних порад від видатних економістів</a:t>
            </a:r>
            <a:endParaRPr lang="ru-RU" sz="2400" dirty="0">
              <a:solidFill>
                <a:srgbClr val="FF0000"/>
              </a:solidFill>
            </a:endParaRPr>
          </a:p>
          <a:p>
            <a:r>
              <a:rPr lang="uk-UA" sz="2400" dirty="0"/>
              <a:t>   1. “Національний дохід не розмножується діленням.” </a:t>
            </a:r>
            <a:r>
              <a:rPr lang="uk-UA" sz="2400" i="1" dirty="0"/>
              <a:t>(</a:t>
            </a:r>
            <a:r>
              <a:rPr lang="uk-UA" sz="2400" i="1" dirty="0" err="1"/>
              <a:t>Яцек</a:t>
            </a:r>
            <a:r>
              <a:rPr lang="uk-UA" sz="2400" i="1" dirty="0"/>
              <a:t> </a:t>
            </a:r>
            <a:r>
              <a:rPr lang="uk-UA" sz="2400" i="1" dirty="0" err="1"/>
              <a:t>Вейрох</a:t>
            </a:r>
            <a:r>
              <a:rPr lang="uk-UA" sz="2400" dirty="0"/>
              <a:t> )</a:t>
            </a:r>
            <a:endParaRPr lang="ru-RU" sz="2400" dirty="0"/>
          </a:p>
          <a:p>
            <a:r>
              <a:rPr lang="uk-UA" sz="2400" dirty="0"/>
              <a:t>   2. “Якщо це хороша політика, значить, це погана економіка, і навпаки</a:t>
            </a:r>
            <a:r>
              <a:rPr lang="uk-UA" sz="2400" i="1" dirty="0"/>
              <a:t>.” ( </a:t>
            </a:r>
            <a:r>
              <a:rPr lang="uk-UA" sz="2400" i="1" dirty="0" err="1"/>
              <a:t>Юджін</a:t>
            </a:r>
            <a:r>
              <a:rPr lang="uk-UA" sz="2400" i="1" dirty="0"/>
              <a:t> Бер, американський політик )</a:t>
            </a:r>
            <a:endParaRPr lang="ru-RU" sz="2400" dirty="0"/>
          </a:p>
          <a:p>
            <a:r>
              <a:rPr lang="uk-UA" sz="2400" dirty="0"/>
              <a:t>   3. “Життя б'є ключем, коли відкрите джерело фінансування. “ </a:t>
            </a:r>
            <a:r>
              <a:rPr lang="uk-UA" sz="2400" i="1" dirty="0"/>
              <a:t>( Олег </a:t>
            </a:r>
            <a:r>
              <a:rPr lang="uk-UA" sz="2400" i="1" dirty="0" err="1"/>
              <a:t>Сєїн</a:t>
            </a:r>
            <a:r>
              <a:rPr lang="uk-UA" sz="2400" i="1" dirty="0"/>
              <a:t> (Україна))</a:t>
            </a:r>
            <a:endParaRPr lang="ru-RU" sz="2400" dirty="0"/>
          </a:p>
          <a:p>
            <a:r>
              <a:rPr lang="uk-UA" sz="2400" dirty="0"/>
              <a:t>   4. “Всі засоби хороші, окрім безготівкових.” </a:t>
            </a:r>
            <a:r>
              <a:rPr lang="uk-UA" sz="2400" i="1" dirty="0"/>
              <a:t>(</a:t>
            </a:r>
            <a:r>
              <a:rPr lang="uk-UA" sz="2400" i="1" dirty="0" err="1"/>
              <a:t>Даніл</a:t>
            </a:r>
            <a:r>
              <a:rPr lang="uk-UA" sz="2400" i="1" dirty="0"/>
              <a:t> Рудий )</a:t>
            </a:r>
            <a:endParaRPr lang="ru-RU" sz="2400" dirty="0"/>
          </a:p>
          <a:p>
            <a:r>
              <a:rPr lang="uk-UA" sz="2400" dirty="0"/>
              <a:t>   5. “Працюй старанно і чесно плати податки. Тисячі трудящих в держапараті розраховують на тебе.” </a:t>
            </a:r>
            <a:endParaRPr lang="uk-UA" sz="2400" dirty="0" smtClean="0"/>
          </a:p>
          <a:p>
            <a:r>
              <a:rPr lang="uk-UA" sz="2400" i="1" dirty="0" smtClean="0"/>
              <a:t>( </a:t>
            </a:r>
            <a:r>
              <a:rPr lang="uk-UA" sz="2400" i="1" dirty="0"/>
              <a:t>Невідомий американець)</a:t>
            </a:r>
            <a:endParaRPr lang="ru-RU" sz="2400" dirty="0"/>
          </a:p>
          <a:p>
            <a:r>
              <a:rPr lang="uk-UA" sz="2400" dirty="0"/>
              <a:t>   6. “Пам'ятайте про бідних - це не вимагає ніяких витрат</a:t>
            </a:r>
            <a:r>
              <a:rPr lang="uk-UA" sz="2400" i="1" dirty="0"/>
              <a:t>.” (Генрі </a:t>
            </a:r>
            <a:r>
              <a:rPr lang="uk-UA" sz="2400" i="1" dirty="0" err="1"/>
              <a:t>Уїлер</a:t>
            </a:r>
            <a:r>
              <a:rPr lang="uk-UA" sz="2400" i="1" dirty="0"/>
              <a:t> Шоу  )</a:t>
            </a:r>
            <a:endParaRPr lang="ru-RU" sz="2400" dirty="0"/>
          </a:p>
          <a:p>
            <a:r>
              <a:rPr lang="uk-UA" sz="2400" dirty="0"/>
              <a:t>   7. “Кращий спосіб допомогти бідним - це не стати одним з них.” </a:t>
            </a:r>
            <a:r>
              <a:rPr lang="uk-UA" sz="2400" i="1" dirty="0"/>
              <a:t>(</a:t>
            </a:r>
            <a:r>
              <a:rPr lang="uk-UA" sz="2400" i="1" dirty="0" err="1"/>
              <a:t>Ланг</a:t>
            </a:r>
            <a:r>
              <a:rPr lang="uk-UA" sz="2400" i="1" dirty="0"/>
              <a:t> </a:t>
            </a:r>
            <a:r>
              <a:rPr lang="uk-UA" sz="2400" i="1" dirty="0" err="1"/>
              <a:t>Ханкок</a:t>
            </a:r>
            <a:r>
              <a:rPr lang="uk-UA" sz="2400" i="1" dirty="0"/>
              <a:t>, </a:t>
            </a:r>
            <a:r>
              <a:rPr lang="uk-UA" sz="2400" i="1" dirty="0" err="1" smtClean="0"/>
              <a:t>австрал.мільйонер</a:t>
            </a:r>
            <a:r>
              <a:rPr lang="uk-UA" sz="2400" i="1" dirty="0" smtClean="0"/>
              <a:t> </a:t>
            </a:r>
            <a:r>
              <a:rPr lang="uk-UA" sz="2400" i="1" dirty="0"/>
              <a:t>)</a:t>
            </a:r>
            <a:endParaRPr lang="ru-RU" sz="2400" dirty="0"/>
          </a:p>
        </p:txBody>
      </p:sp>
    </p:spTree>
    <p:extLst>
      <p:ext uri="{BB962C8B-B14F-4D97-AF65-F5344CB8AC3E}">
        <p14:creationId xmlns:p14="http://schemas.microsoft.com/office/powerpoint/2010/main" val="6677364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20016" y="1268760"/>
            <a:ext cx="2857962" cy="461665"/>
          </a:xfrm>
          <a:prstGeom prst="rect">
            <a:avLst/>
          </a:prstGeom>
        </p:spPr>
        <p:txBody>
          <a:bodyPr wrap="none">
            <a:spAutoFit/>
          </a:bodyPr>
          <a:lstStyle/>
          <a:p>
            <a:r>
              <a:rPr lang="uk-UA" sz="2400" dirty="0"/>
              <a:t>хто такий брокер? </a:t>
            </a:r>
            <a:endParaRPr lang="ru-RU" sz="2400" dirty="0"/>
          </a:p>
        </p:txBody>
      </p:sp>
      <p:sp>
        <p:nvSpPr>
          <p:cNvPr id="3" name="Прямоугольник 2"/>
          <p:cNvSpPr/>
          <p:nvPr/>
        </p:nvSpPr>
        <p:spPr>
          <a:xfrm>
            <a:off x="1547664" y="3105835"/>
            <a:ext cx="5310336" cy="830997"/>
          </a:xfrm>
          <a:prstGeom prst="rect">
            <a:avLst/>
          </a:prstGeom>
        </p:spPr>
        <p:txBody>
          <a:bodyPr wrap="square">
            <a:spAutoFit/>
          </a:bodyPr>
          <a:lstStyle/>
          <a:p>
            <a:pPr lvl="0"/>
            <a:r>
              <a:rPr lang="uk-UA" sz="2400" i="1" dirty="0"/>
              <a:t>Людина, що заключає угоду між продавцем та </a:t>
            </a:r>
            <a:r>
              <a:rPr lang="uk-UA" sz="2400" i="1" dirty="0" smtClean="0"/>
              <a:t>покупцем</a:t>
            </a:r>
            <a:endParaRPr lang="ru-RU" sz="2400" dirty="0"/>
          </a:p>
        </p:txBody>
      </p:sp>
      <p:sp>
        <p:nvSpPr>
          <p:cNvPr id="4" name="Молния 3"/>
          <p:cNvSpPr/>
          <p:nvPr/>
        </p:nvSpPr>
        <p:spPr>
          <a:xfrm>
            <a:off x="4427984" y="1700808"/>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Молния 4"/>
          <p:cNvSpPr/>
          <p:nvPr/>
        </p:nvSpPr>
        <p:spPr>
          <a:xfrm>
            <a:off x="6516216" y="1632992"/>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Улыбающееся лицо 5">
            <a:hlinkClick r:id="rId2" action="ppaction://hlinksldjump"/>
          </p:cNvPr>
          <p:cNvSpPr/>
          <p:nvPr/>
        </p:nvSpPr>
        <p:spPr>
          <a:xfrm>
            <a:off x="7236296" y="5229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660414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15816" y="1124744"/>
            <a:ext cx="2298771" cy="461665"/>
          </a:xfrm>
          <a:prstGeom prst="rect">
            <a:avLst/>
          </a:prstGeom>
        </p:spPr>
        <p:txBody>
          <a:bodyPr wrap="none">
            <a:spAutoFit/>
          </a:bodyPr>
          <a:lstStyle/>
          <a:p>
            <a:r>
              <a:rPr lang="uk-UA" sz="2400" dirty="0"/>
              <a:t>що таке офіс? </a:t>
            </a:r>
            <a:endParaRPr lang="ru-RU" sz="2400" dirty="0"/>
          </a:p>
        </p:txBody>
      </p:sp>
      <p:sp>
        <p:nvSpPr>
          <p:cNvPr id="3" name="Прямоугольник 2"/>
          <p:cNvSpPr/>
          <p:nvPr/>
        </p:nvSpPr>
        <p:spPr>
          <a:xfrm>
            <a:off x="2286000" y="3105835"/>
            <a:ext cx="4572000" cy="1200329"/>
          </a:xfrm>
          <a:prstGeom prst="rect">
            <a:avLst/>
          </a:prstGeom>
        </p:spPr>
        <p:txBody>
          <a:bodyPr>
            <a:spAutoFit/>
          </a:bodyPr>
          <a:lstStyle/>
          <a:p>
            <a:pPr lvl="0"/>
            <a:r>
              <a:rPr lang="uk-UA" i="1" dirty="0"/>
              <a:t>(</a:t>
            </a:r>
            <a:r>
              <a:rPr lang="uk-UA" sz="2400" i="1" dirty="0"/>
              <a:t>Приміщення, контора, канцелярія, де працюють люди)</a:t>
            </a:r>
            <a:endParaRPr lang="ru-RU" sz="2400" dirty="0"/>
          </a:p>
        </p:txBody>
      </p:sp>
      <p:sp>
        <p:nvSpPr>
          <p:cNvPr id="4" name="Молния 3"/>
          <p:cNvSpPr/>
          <p:nvPr/>
        </p:nvSpPr>
        <p:spPr>
          <a:xfrm>
            <a:off x="4700733" y="1700808"/>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Молния 4"/>
          <p:cNvSpPr/>
          <p:nvPr/>
        </p:nvSpPr>
        <p:spPr>
          <a:xfrm>
            <a:off x="6516216" y="1626366"/>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Улыбающееся лицо 5">
            <a:hlinkClick r:id="rId2" action="ppaction://hlinksldjump"/>
          </p:cNvPr>
          <p:cNvSpPr/>
          <p:nvPr/>
        </p:nvSpPr>
        <p:spPr>
          <a:xfrm>
            <a:off x="7236296" y="5229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2595560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63888" y="1196752"/>
            <a:ext cx="2111219" cy="461665"/>
          </a:xfrm>
          <a:prstGeom prst="rect">
            <a:avLst/>
          </a:prstGeom>
        </p:spPr>
        <p:txBody>
          <a:bodyPr wrap="none">
            <a:spAutoFit/>
          </a:bodyPr>
          <a:lstStyle/>
          <a:p>
            <a:r>
              <a:rPr lang="uk-UA" sz="2400" dirty="0"/>
              <a:t>що таке віза?</a:t>
            </a:r>
            <a:endParaRPr lang="ru-RU" sz="2400" dirty="0"/>
          </a:p>
        </p:txBody>
      </p:sp>
      <p:sp>
        <p:nvSpPr>
          <p:cNvPr id="3" name="Прямоугольник 2"/>
          <p:cNvSpPr/>
          <p:nvPr/>
        </p:nvSpPr>
        <p:spPr>
          <a:xfrm>
            <a:off x="2286000" y="2967335"/>
            <a:ext cx="4572000" cy="1569660"/>
          </a:xfrm>
          <a:prstGeom prst="rect">
            <a:avLst/>
          </a:prstGeom>
        </p:spPr>
        <p:txBody>
          <a:bodyPr>
            <a:spAutoFit/>
          </a:bodyPr>
          <a:lstStyle/>
          <a:p>
            <a:pPr lvl="0"/>
            <a:r>
              <a:rPr lang="uk-UA" sz="2400" i="1" dirty="0"/>
              <a:t>дозвіл на в′їзд на територію чи проїзд територією держави громадянину іншої </a:t>
            </a:r>
            <a:r>
              <a:rPr lang="uk-UA" sz="2400" i="1" dirty="0" smtClean="0"/>
              <a:t>держави</a:t>
            </a:r>
            <a:endParaRPr lang="ru-RU" sz="2400" dirty="0"/>
          </a:p>
        </p:txBody>
      </p:sp>
      <p:sp>
        <p:nvSpPr>
          <p:cNvPr id="4" name="Молния 3"/>
          <p:cNvSpPr/>
          <p:nvPr/>
        </p:nvSpPr>
        <p:spPr>
          <a:xfrm>
            <a:off x="4734698" y="1844824"/>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Молния 4"/>
          <p:cNvSpPr/>
          <p:nvPr/>
        </p:nvSpPr>
        <p:spPr>
          <a:xfrm>
            <a:off x="6660232" y="1827312"/>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Улыбающееся лицо 5">
            <a:hlinkClick r:id="rId2" action="ppaction://hlinksldjump"/>
          </p:cNvPr>
          <p:cNvSpPr/>
          <p:nvPr/>
        </p:nvSpPr>
        <p:spPr>
          <a:xfrm>
            <a:off x="7236296" y="5229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2098036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835502"/>
            <a:ext cx="7092280" cy="707886"/>
          </a:xfrm>
          <a:prstGeom prst="rect">
            <a:avLst/>
          </a:prstGeom>
        </p:spPr>
        <p:txBody>
          <a:bodyPr wrap="square">
            <a:spAutoFit/>
          </a:bodyPr>
          <a:lstStyle/>
          <a:p>
            <a:r>
              <a:rPr lang="uk-UA" sz="2000" dirty="0"/>
              <a:t>Наберіть номер телефону та прочитайте зашифроване економічне поняття. Дайте йому визначення.</a:t>
            </a:r>
            <a:endParaRPr lang="ru-RU" sz="2000" dirty="0"/>
          </a:p>
        </p:txBody>
      </p:sp>
      <p:sp>
        <p:nvSpPr>
          <p:cNvPr id="81" name="Rectangle 120"/>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8" name="Прямоугольник 107"/>
          <p:cNvSpPr/>
          <p:nvPr/>
        </p:nvSpPr>
        <p:spPr>
          <a:xfrm>
            <a:off x="6444208" y="2393851"/>
            <a:ext cx="1426994" cy="523220"/>
          </a:xfrm>
          <a:prstGeom prst="rect">
            <a:avLst/>
          </a:prstGeom>
        </p:spPr>
        <p:txBody>
          <a:bodyPr wrap="none">
            <a:spAutoFit/>
          </a:bodyPr>
          <a:lstStyle/>
          <a:p>
            <a:r>
              <a:rPr lang="uk-UA" sz="2800" b="1" dirty="0"/>
              <a:t>2-76-94</a:t>
            </a:r>
            <a:endParaRPr lang="ru-RU" sz="2800" dirty="0"/>
          </a:p>
        </p:txBody>
      </p:sp>
      <p:graphicFrame>
        <p:nvGraphicFramePr>
          <p:cNvPr id="109" name="Таблица 108"/>
          <p:cNvGraphicFramePr>
            <a:graphicFrameLocks noGrp="1"/>
          </p:cNvGraphicFramePr>
          <p:nvPr>
            <p:extLst>
              <p:ext uri="{D42A27DB-BD31-4B8C-83A1-F6EECF244321}">
                <p14:modId xmlns:p14="http://schemas.microsoft.com/office/powerpoint/2010/main" val="3065254131"/>
              </p:ext>
            </p:extLst>
          </p:nvPr>
        </p:nvGraphicFramePr>
        <p:xfrm>
          <a:off x="971600" y="1458601"/>
          <a:ext cx="4138221" cy="3291840"/>
        </p:xfrm>
        <a:graphic>
          <a:graphicData uri="http://schemas.openxmlformats.org/drawingml/2006/table">
            <a:tbl>
              <a:tblPr firstRow="1" bandRow="1">
                <a:tableStyleId>{5C22544A-7EE6-4342-B048-85BDC9FD1C3A}</a:tableStyleId>
              </a:tblPr>
              <a:tblGrid>
                <a:gridCol w="1379407"/>
                <a:gridCol w="1379407"/>
                <a:gridCol w="1379407"/>
              </a:tblGrid>
              <a:tr h="370840">
                <a:tc>
                  <a:txBody>
                    <a:bodyPr/>
                    <a:lstStyle/>
                    <a:p>
                      <a:pPr algn="ctr"/>
                      <a:r>
                        <a:rPr lang="uk-UA" sz="2400" dirty="0" smtClean="0">
                          <a:solidFill>
                            <a:srgbClr val="FF0000"/>
                          </a:solidFill>
                        </a:rPr>
                        <a:t>1</a:t>
                      </a:r>
                    </a:p>
                    <a:p>
                      <a:pPr algn="ctr"/>
                      <a:r>
                        <a:rPr lang="uk-UA" sz="2400" dirty="0" smtClean="0">
                          <a:solidFill>
                            <a:srgbClr val="FF0000"/>
                          </a:solidFill>
                        </a:rPr>
                        <a:t>АБВ</a:t>
                      </a:r>
                      <a:endParaRPr lang="ru-RU" sz="2400" dirty="0">
                        <a:solidFill>
                          <a:srgbClr val="FF0000"/>
                        </a:solidFill>
                      </a:endParaRPr>
                    </a:p>
                  </a:txBody>
                  <a:tcPr/>
                </a:tc>
                <a:tc>
                  <a:txBody>
                    <a:bodyPr/>
                    <a:lstStyle/>
                    <a:p>
                      <a:pPr algn="ctr"/>
                      <a:r>
                        <a:rPr lang="uk-UA" sz="2400" dirty="0" smtClean="0">
                          <a:solidFill>
                            <a:srgbClr val="FF0000"/>
                          </a:solidFill>
                        </a:rPr>
                        <a:t>2</a:t>
                      </a:r>
                    </a:p>
                    <a:p>
                      <a:pPr algn="ctr"/>
                      <a:r>
                        <a:rPr lang="uk-UA" sz="2400" dirty="0" smtClean="0">
                          <a:solidFill>
                            <a:srgbClr val="FF0000"/>
                          </a:solidFill>
                        </a:rPr>
                        <a:t>ГД</a:t>
                      </a:r>
                      <a:endParaRPr lang="ru-RU" sz="2400" dirty="0">
                        <a:solidFill>
                          <a:srgbClr val="FF0000"/>
                        </a:solidFill>
                      </a:endParaRPr>
                    </a:p>
                  </a:txBody>
                  <a:tcPr/>
                </a:tc>
                <a:tc>
                  <a:txBody>
                    <a:bodyPr/>
                    <a:lstStyle/>
                    <a:p>
                      <a:pPr algn="ctr"/>
                      <a:r>
                        <a:rPr lang="uk-UA" sz="2400" dirty="0" smtClean="0">
                          <a:solidFill>
                            <a:srgbClr val="FF0000"/>
                          </a:solidFill>
                        </a:rPr>
                        <a:t>3</a:t>
                      </a:r>
                    </a:p>
                    <a:p>
                      <a:pPr algn="ctr"/>
                      <a:r>
                        <a:rPr lang="uk-UA" sz="2400" dirty="0" smtClean="0">
                          <a:solidFill>
                            <a:srgbClr val="FF0000"/>
                          </a:solidFill>
                        </a:rPr>
                        <a:t>ЕЄЖ</a:t>
                      </a:r>
                      <a:endParaRPr lang="ru-RU" sz="2400" dirty="0">
                        <a:solidFill>
                          <a:srgbClr val="FF0000"/>
                        </a:solidFill>
                      </a:endParaRPr>
                    </a:p>
                  </a:txBody>
                  <a:tcPr/>
                </a:tc>
              </a:tr>
              <a:tr h="370840">
                <a:tc>
                  <a:txBody>
                    <a:bodyPr/>
                    <a:lstStyle/>
                    <a:p>
                      <a:pPr algn="ctr"/>
                      <a:r>
                        <a:rPr lang="uk-UA" sz="2400" dirty="0" smtClean="0">
                          <a:solidFill>
                            <a:srgbClr val="FF0000"/>
                          </a:solidFill>
                        </a:rPr>
                        <a:t>4</a:t>
                      </a:r>
                    </a:p>
                    <a:p>
                      <a:pPr algn="ctr"/>
                      <a:r>
                        <a:rPr lang="uk-UA" sz="2400" dirty="0" smtClean="0">
                          <a:solidFill>
                            <a:srgbClr val="FF0000"/>
                          </a:solidFill>
                        </a:rPr>
                        <a:t>ЗИІ</a:t>
                      </a:r>
                      <a:endParaRPr lang="ru-RU" sz="2400" dirty="0">
                        <a:solidFill>
                          <a:srgbClr val="FF0000"/>
                        </a:solidFill>
                      </a:endParaRPr>
                    </a:p>
                  </a:txBody>
                  <a:tcPr/>
                </a:tc>
                <a:tc>
                  <a:txBody>
                    <a:bodyPr/>
                    <a:lstStyle/>
                    <a:p>
                      <a:pPr algn="ctr"/>
                      <a:r>
                        <a:rPr lang="uk-UA" sz="2400" dirty="0" smtClean="0">
                          <a:solidFill>
                            <a:srgbClr val="FF0000"/>
                          </a:solidFill>
                        </a:rPr>
                        <a:t>5</a:t>
                      </a:r>
                    </a:p>
                    <a:p>
                      <a:pPr algn="ctr"/>
                      <a:r>
                        <a:rPr lang="uk-UA" sz="2400" dirty="0" smtClean="0">
                          <a:solidFill>
                            <a:srgbClr val="FF0000"/>
                          </a:solidFill>
                        </a:rPr>
                        <a:t>КЛМ</a:t>
                      </a:r>
                      <a:endParaRPr lang="ru-RU" sz="2400" dirty="0">
                        <a:solidFill>
                          <a:srgbClr val="FF0000"/>
                        </a:solidFill>
                      </a:endParaRPr>
                    </a:p>
                  </a:txBody>
                  <a:tcPr/>
                </a:tc>
                <a:tc>
                  <a:txBody>
                    <a:bodyPr/>
                    <a:lstStyle/>
                    <a:p>
                      <a:pPr algn="ctr"/>
                      <a:r>
                        <a:rPr lang="uk-UA" sz="2400" dirty="0" smtClean="0">
                          <a:solidFill>
                            <a:srgbClr val="FF0000"/>
                          </a:solidFill>
                        </a:rPr>
                        <a:t>6</a:t>
                      </a:r>
                    </a:p>
                    <a:p>
                      <a:pPr algn="ctr"/>
                      <a:r>
                        <a:rPr lang="uk-UA" sz="2400" dirty="0" smtClean="0">
                          <a:solidFill>
                            <a:srgbClr val="FF0000"/>
                          </a:solidFill>
                        </a:rPr>
                        <a:t>НОП</a:t>
                      </a:r>
                      <a:endParaRPr lang="ru-RU" sz="2400" dirty="0">
                        <a:solidFill>
                          <a:srgbClr val="FF0000"/>
                        </a:solidFill>
                      </a:endParaRPr>
                    </a:p>
                  </a:txBody>
                  <a:tcPr/>
                </a:tc>
              </a:tr>
              <a:tr h="370840">
                <a:tc>
                  <a:txBody>
                    <a:bodyPr/>
                    <a:lstStyle/>
                    <a:p>
                      <a:pPr algn="ctr"/>
                      <a:r>
                        <a:rPr lang="uk-UA" sz="2400" dirty="0" smtClean="0">
                          <a:solidFill>
                            <a:srgbClr val="FF0000"/>
                          </a:solidFill>
                        </a:rPr>
                        <a:t>7</a:t>
                      </a:r>
                    </a:p>
                    <a:p>
                      <a:pPr algn="ctr"/>
                      <a:r>
                        <a:rPr lang="uk-UA" sz="2400" dirty="0" smtClean="0">
                          <a:solidFill>
                            <a:srgbClr val="FF0000"/>
                          </a:solidFill>
                        </a:rPr>
                        <a:t>РСТ</a:t>
                      </a:r>
                      <a:endParaRPr lang="ru-RU" sz="2400" dirty="0">
                        <a:solidFill>
                          <a:srgbClr val="FF0000"/>
                        </a:solidFill>
                      </a:endParaRPr>
                    </a:p>
                  </a:txBody>
                  <a:tcPr/>
                </a:tc>
                <a:tc>
                  <a:txBody>
                    <a:bodyPr/>
                    <a:lstStyle/>
                    <a:p>
                      <a:pPr algn="ctr"/>
                      <a:r>
                        <a:rPr lang="uk-UA" sz="2400" dirty="0" smtClean="0">
                          <a:solidFill>
                            <a:srgbClr val="FF0000"/>
                          </a:solidFill>
                        </a:rPr>
                        <a:t>8</a:t>
                      </a:r>
                    </a:p>
                    <a:p>
                      <a:pPr algn="ctr"/>
                      <a:r>
                        <a:rPr lang="uk-UA" sz="2400" dirty="0" smtClean="0">
                          <a:solidFill>
                            <a:srgbClr val="FF0000"/>
                          </a:solidFill>
                        </a:rPr>
                        <a:t>УФХ</a:t>
                      </a:r>
                      <a:endParaRPr lang="ru-RU" sz="2400" dirty="0">
                        <a:solidFill>
                          <a:srgbClr val="FF0000"/>
                        </a:solidFill>
                      </a:endParaRPr>
                    </a:p>
                  </a:txBody>
                  <a:tcPr/>
                </a:tc>
                <a:tc>
                  <a:txBody>
                    <a:bodyPr/>
                    <a:lstStyle/>
                    <a:p>
                      <a:pPr algn="ctr"/>
                      <a:r>
                        <a:rPr lang="uk-UA" sz="2400" dirty="0" smtClean="0">
                          <a:solidFill>
                            <a:srgbClr val="FF0000"/>
                          </a:solidFill>
                        </a:rPr>
                        <a:t>9</a:t>
                      </a:r>
                    </a:p>
                    <a:p>
                      <a:pPr algn="ctr"/>
                      <a:r>
                        <a:rPr lang="uk-UA" sz="2400" dirty="0" smtClean="0">
                          <a:solidFill>
                            <a:srgbClr val="FF0000"/>
                          </a:solidFill>
                        </a:rPr>
                        <a:t>ЦЧШ</a:t>
                      </a:r>
                      <a:endParaRPr lang="ru-RU" sz="2400" dirty="0">
                        <a:solidFill>
                          <a:srgbClr val="FF0000"/>
                        </a:solidFill>
                      </a:endParaRPr>
                    </a:p>
                  </a:txBody>
                  <a:tcPr/>
                </a:tc>
              </a:tr>
              <a:tr h="370840">
                <a:tc>
                  <a:txBody>
                    <a:bodyPr/>
                    <a:lstStyle/>
                    <a:p>
                      <a:pPr algn="ctr"/>
                      <a:endParaRPr lang="ru-RU" sz="2400">
                        <a:solidFill>
                          <a:srgbClr val="FF0000"/>
                        </a:solidFill>
                      </a:endParaRPr>
                    </a:p>
                  </a:txBody>
                  <a:tcPr/>
                </a:tc>
                <a:tc>
                  <a:txBody>
                    <a:bodyPr/>
                    <a:lstStyle/>
                    <a:p>
                      <a:pPr algn="ctr"/>
                      <a:r>
                        <a:rPr lang="uk-UA" sz="2400" dirty="0" smtClean="0">
                          <a:solidFill>
                            <a:srgbClr val="FF0000"/>
                          </a:solidFill>
                        </a:rPr>
                        <a:t>0</a:t>
                      </a:r>
                    </a:p>
                    <a:p>
                      <a:pPr algn="ctr"/>
                      <a:r>
                        <a:rPr lang="ru-RU" sz="2400" dirty="0" smtClean="0">
                          <a:solidFill>
                            <a:srgbClr val="FF0000"/>
                          </a:solidFill>
                        </a:rPr>
                        <a:t>ЩЮЯ</a:t>
                      </a:r>
                      <a:endParaRPr lang="ru-RU" sz="2400" dirty="0">
                        <a:solidFill>
                          <a:srgbClr val="FF0000"/>
                        </a:solidFill>
                      </a:endParaRPr>
                    </a:p>
                  </a:txBody>
                  <a:tcPr/>
                </a:tc>
                <a:tc>
                  <a:txBody>
                    <a:bodyPr/>
                    <a:lstStyle/>
                    <a:p>
                      <a:pPr algn="ctr"/>
                      <a:endParaRPr lang="ru-RU" sz="2400" dirty="0">
                        <a:solidFill>
                          <a:srgbClr val="FF0000"/>
                        </a:solidFill>
                      </a:endParaRPr>
                    </a:p>
                  </a:txBody>
                  <a:tcPr/>
                </a:tc>
              </a:tr>
            </a:tbl>
          </a:graphicData>
        </a:graphic>
      </p:graphicFrame>
      <p:sp>
        <p:nvSpPr>
          <p:cNvPr id="110" name="Прямоугольник 109"/>
          <p:cNvSpPr/>
          <p:nvPr/>
        </p:nvSpPr>
        <p:spPr>
          <a:xfrm>
            <a:off x="1187624" y="4818072"/>
            <a:ext cx="6466220" cy="707886"/>
          </a:xfrm>
          <a:prstGeom prst="rect">
            <a:avLst/>
          </a:prstGeom>
        </p:spPr>
        <p:txBody>
          <a:bodyPr wrap="square">
            <a:spAutoFit/>
          </a:bodyPr>
          <a:lstStyle/>
          <a:p>
            <a:r>
              <a:rPr lang="uk-UA" sz="2000" b="1" i="1" dirty="0"/>
              <a:t>(Гроші</a:t>
            </a:r>
            <a:r>
              <a:rPr lang="uk-UA" sz="2000" dirty="0"/>
              <a:t> – це загальний еквівалент, за допомогою якого вимірюється вартість товарів та послуг.)</a:t>
            </a:r>
            <a:endParaRPr lang="ru-RU" sz="2000" dirty="0"/>
          </a:p>
        </p:txBody>
      </p:sp>
      <p:sp>
        <p:nvSpPr>
          <p:cNvPr id="7" name="Молния 6"/>
          <p:cNvSpPr/>
          <p:nvPr/>
        </p:nvSpPr>
        <p:spPr>
          <a:xfrm>
            <a:off x="5601816" y="3429000"/>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Молния 7"/>
          <p:cNvSpPr/>
          <p:nvPr/>
        </p:nvSpPr>
        <p:spPr>
          <a:xfrm>
            <a:off x="7034403" y="3429000"/>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9" name="Улыбающееся лицо 8">
            <a:hlinkClick r:id="rId2" action="ppaction://hlinksldjump"/>
          </p:cNvPr>
          <p:cNvSpPr/>
          <p:nvPr/>
        </p:nvSpPr>
        <p:spPr>
          <a:xfrm>
            <a:off x="7236296" y="5229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1615969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835502"/>
            <a:ext cx="7092280" cy="646331"/>
          </a:xfrm>
          <a:prstGeom prst="rect">
            <a:avLst/>
          </a:prstGeom>
        </p:spPr>
        <p:txBody>
          <a:bodyPr wrap="square">
            <a:spAutoFit/>
          </a:bodyPr>
          <a:lstStyle/>
          <a:p>
            <a:r>
              <a:rPr lang="uk-UA" dirty="0"/>
              <a:t>Наберіть номер телефону та прочитайте зашифроване економічне поняття. Дайте йому визначення.</a:t>
            </a:r>
            <a:endParaRPr lang="ru-RU" dirty="0"/>
          </a:p>
        </p:txBody>
      </p:sp>
      <p:sp>
        <p:nvSpPr>
          <p:cNvPr id="81" name="Rectangle 120"/>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8" name="Прямоугольник 107"/>
          <p:cNvSpPr/>
          <p:nvPr/>
        </p:nvSpPr>
        <p:spPr>
          <a:xfrm>
            <a:off x="5940152" y="2393851"/>
            <a:ext cx="2652401" cy="523220"/>
          </a:xfrm>
          <a:prstGeom prst="rect">
            <a:avLst/>
          </a:prstGeom>
        </p:spPr>
        <p:txBody>
          <a:bodyPr wrap="square">
            <a:spAutoFit/>
          </a:bodyPr>
          <a:lstStyle/>
          <a:p>
            <a:r>
              <a:rPr lang="uk-UA" sz="2800" b="1" dirty="0" smtClean="0">
                <a:solidFill>
                  <a:schemeClr val="tx1">
                    <a:lumMod val="95000"/>
                    <a:lumOff val="5000"/>
                  </a:schemeClr>
                </a:solidFill>
              </a:rPr>
              <a:t>46-85-09-40</a:t>
            </a:r>
            <a:endParaRPr lang="ru-RU" sz="2800" dirty="0">
              <a:solidFill>
                <a:schemeClr val="tx1">
                  <a:lumMod val="95000"/>
                  <a:lumOff val="5000"/>
                </a:schemeClr>
              </a:solidFill>
            </a:endParaRPr>
          </a:p>
        </p:txBody>
      </p:sp>
      <p:graphicFrame>
        <p:nvGraphicFramePr>
          <p:cNvPr id="109" name="Таблица 108"/>
          <p:cNvGraphicFramePr>
            <a:graphicFrameLocks noGrp="1"/>
          </p:cNvGraphicFramePr>
          <p:nvPr>
            <p:extLst>
              <p:ext uri="{D42A27DB-BD31-4B8C-83A1-F6EECF244321}">
                <p14:modId xmlns:p14="http://schemas.microsoft.com/office/powerpoint/2010/main" val="2123787821"/>
              </p:ext>
            </p:extLst>
          </p:nvPr>
        </p:nvGraphicFramePr>
        <p:xfrm>
          <a:off x="971600" y="1458601"/>
          <a:ext cx="4138221" cy="3291840"/>
        </p:xfrm>
        <a:graphic>
          <a:graphicData uri="http://schemas.openxmlformats.org/drawingml/2006/table">
            <a:tbl>
              <a:tblPr firstRow="1" bandRow="1">
                <a:tableStyleId>{5C22544A-7EE6-4342-B048-85BDC9FD1C3A}</a:tableStyleId>
              </a:tblPr>
              <a:tblGrid>
                <a:gridCol w="1379407"/>
                <a:gridCol w="1379407"/>
                <a:gridCol w="1379407"/>
              </a:tblGrid>
              <a:tr h="370840">
                <a:tc>
                  <a:txBody>
                    <a:bodyPr/>
                    <a:lstStyle/>
                    <a:p>
                      <a:pPr algn="ctr"/>
                      <a:r>
                        <a:rPr lang="uk-UA" sz="2400" dirty="0" smtClean="0">
                          <a:solidFill>
                            <a:srgbClr val="FF0000"/>
                          </a:solidFill>
                        </a:rPr>
                        <a:t>1</a:t>
                      </a:r>
                    </a:p>
                    <a:p>
                      <a:pPr algn="ctr"/>
                      <a:r>
                        <a:rPr lang="uk-UA" sz="2400" dirty="0" smtClean="0">
                          <a:solidFill>
                            <a:srgbClr val="FF0000"/>
                          </a:solidFill>
                        </a:rPr>
                        <a:t>АБВ</a:t>
                      </a:r>
                      <a:endParaRPr lang="ru-RU" sz="2400" dirty="0">
                        <a:solidFill>
                          <a:srgbClr val="FF0000"/>
                        </a:solidFill>
                      </a:endParaRPr>
                    </a:p>
                  </a:txBody>
                  <a:tcPr/>
                </a:tc>
                <a:tc>
                  <a:txBody>
                    <a:bodyPr/>
                    <a:lstStyle/>
                    <a:p>
                      <a:pPr algn="ctr"/>
                      <a:r>
                        <a:rPr lang="uk-UA" sz="2400" dirty="0" smtClean="0">
                          <a:solidFill>
                            <a:srgbClr val="FF0000"/>
                          </a:solidFill>
                        </a:rPr>
                        <a:t>2</a:t>
                      </a:r>
                    </a:p>
                    <a:p>
                      <a:pPr algn="ctr"/>
                      <a:r>
                        <a:rPr lang="uk-UA" sz="2400" dirty="0" smtClean="0">
                          <a:solidFill>
                            <a:srgbClr val="FF0000"/>
                          </a:solidFill>
                        </a:rPr>
                        <a:t>ГД</a:t>
                      </a:r>
                      <a:endParaRPr lang="ru-RU" sz="2400" dirty="0">
                        <a:solidFill>
                          <a:srgbClr val="FF0000"/>
                        </a:solidFill>
                      </a:endParaRPr>
                    </a:p>
                  </a:txBody>
                  <a:tcPr/>
                </a:tc>
                <a:tc>
                  <a:txBody>
                    <a:bodyPr/>
                    <a:lstStyle/>
                    <a:p>
                      <a:pPr algn="ctr"/>
                      <a:r>
                        <a:rPr lang="uk-UA" sz="2400" dirty="0" smtClean="0">
                          <a:solidFill>
                            <a:srgbClr val="FF0000"/>
                          </a:solidFill>
                        </a:rPr>
                        <a:t>3</a:t>
                      </a:r>
                    </a:p>
                    <a:p>
                      <a:pPr algn="ctr"/>
                      <a:r>
                        <a:rPr lang="uk-UA" sz="2400" dirty="0" smtClean="0">
                          <a:solidFill>
                            <a:srgbClr val="FF0000"/>
                          </a:solidFill>
                        </a:rPr>
                        <a:t>ЕЄЖ</a:t>
                      </a:r>
                      <a:endParaRPr lang="ru-RU" sz="2400" dirty="0">
                        <a:solidFill>
                          <a:srgbClr val="FF0000"/>
                        </a:solidFill>
                      </a:endParaRPr>
                    </a:p>
                  </a:txBody>
                  <a:tcPr/>
                </a:tc>
              </a:tr>
              <a:tr h="370840">
                <a:tc>
                  <a:txBody>
                    <a:bodyPr/>
                    <a:lstStyle/>
                    <a:p>
                      <a:pPr algn="ctr"/>
                      <a:r>
                        <a:rPr lang="uk-UA" sz="2400" dirty="0" smtClean="0">
                          <a:solidFill>
                            <a:srgbClr val="FF0000"/>
                          </a:solidFill>
                        </a:rPr>
                        <a:t>4</a:t>
                      </a:r>
                    </a:p>
                    <a:p>
                      <a:pPr algn="ctr"/>
                      <a:r>
                        <a:rPr lang="uk-UA" sz="2400" dirty="0" smtClean="0">
                          <a:solidFill>
                            <a:srgbClr val="FF0000"/>
                          </a:solidFill>
                        </a:rPr>
                        <a:t>ЗИІ</a:t>
                      </a:r>
                      <a:endParaRPr lang="ru-RU" sz="2400" dirty="0">
                        <a:solidFill>
                          <a:srgbClr val="FF0000"/>
                        </a:solidFill>
                      </a:endParaRPr>
                    </a:p>
                  </a:txBody>
                  <a:tcPr/>
                </a:tc>
                <a:tc>
                  <a:txBody>
                    <a:bodyPr/>
                    <a:lstStyle/>
                    <a:p>
                      <a:pPr algn="ctr"/>
                      <a:r>
                        <a:rPr lang="uk-UA" sz="2400" dirty="0" smtClean="0">
                          <a:solidFill>
                            <a:srgbClr val="FF0000"/>
                          </a:solidFill>
                        </a:rPr>
                        <a:t>5</a:t>
                      </a:r>
                    </a:p>
                    <a:p>
                      <a:pPr algn="ctr"/>
                      <a:r>
                        <a:rPr lang="uk-UA" sz="2400" dirty="0" smtClean="0">
                          <a:solidFill>
                            <a:srgbClr val="FF0000"/>
                          </a:solidFill>
                        </a:rPr>
                        <a:t>КЛМ</a:t>
                      </a:r>
                      <a:endParaRPr lang="ru-RU" sz="2400" dirty="0">
                        <a:solidFill>
                          <a:srgbClr val="FF0000"/>
                        </a:solidFill>
                      </a:endParaRPr>
                    </a:p>
                  </a:txBody>
                  <a:tcPr/>
                </a:tc>
                <a:tc>
                  <a:txBody>
                    <a:bodyPr/>
                    <a:lstStyle/>
                    <a:p>
                      <a:pPr algn="ctr"/>
                      <a:r>
                        <a:rPr lang="uk-UA" sz="2400" dirty="0" smtClean="0">
                          <a:solidFill>
                            <a:srgbClr val="FF0000"/>
                          </a:solidFill>
                        </a:rPr>
                        <a:t>6</a:t>
                      </a:r>
                    </a:p>
                    <a:p>
                      <a:pPr algn="ctr"/>
                      <a:r>
                        <a:rPr lang="uk-UA" sz="2400" dirty="0" smtClean="0">
                          <a:solidFill>
                            <a:srgbClr val="FF0000"/>
                          </a:solidFill>
                        </a:rPr>
                        <a:t>НОП</a:t>
                      </a:r>
                      <a:endParaRPr lang="ru-RU" sz="2400" dirty="0">
                        <a:solidFill>
                          <a:srgbClr val="FF0000"/>
                        </a:solidFill>
                      </a:endParaRPr>
                    </a:p>
                  </a:txBody>
                  <a:tcPr/>
                </a:tc>
              </a:tr>
              <a:tr h="370840">
                <a:tc>
                  <a:txBody>
                    <a:bodyPr/>
                    <a:lstStyle/>
                    <a:p>
                      <a:pPr algn="ctr"/>
                      <a:r>
                        <a:rPr lang="uk-UA" sz="2400" dirty="0" smtClean="0">
                          <a:solidFill>
                            <a:srgbClr val="FF0000"/>
                          </a:solidFill>
                        </a:rPr>
                        <a:t>7</a:t>
                      </a:r>
                    </a:p>
                    <a:p>
                      <a:pPr algn="ctr"/>
                      <a:r>
                        <a:rPr lang="uk-UA" sz="2400" dirty="0" smtClean="0">
                          <a:solidFill>
                            <a:srgbClr val="FF0000"/>
                          </a:solidFill>
                        </a:rPr>
                        <a:t>РСТ</a:t>
                      </a:r>
                      <a:endParaRPr lang="ru-RU" sz="2400" dirty="0">
                        <a:solidFill>
                          <a:srgbClr val="FF0000"/>
                        </a:solidFill>
                      </a:endParaRPr>
                    </a:p>
                  </a:txBody>
                  <a:tcPr/>
                </a:tc>
                <a:tc>
                  <a:txBody>
                    <a:bodyPr/>
                    <a:lstStyle/>
                    <a:p>
                      <a:pPr algn="ctr"/>
                      <a:r>
                        <a:rPr lang="uk-UA" sz="2400" dirty="0" smtClean="0">
                          <a:solidFill>
                            <a:srgbClr val="FF0000"/>
                          </a:solidFill>
                        </a:rPr>
                        <a:t>8</a:t>
                      </a:r>
                    </a:p>
                    <a:p>
                      <a:pPr algn="ctr"/>
                      <a:r>
                        <a:rPr lang="uk-UA" sz="2400" dirty="0" smtClean="0">
                          <a:solidFill>
                            <a:srgbClr val="FF0000"/>
                          </a:solidFill>
                        </a:rPr>
                        <a:t>УФХ</a:t>
                      </a:r>
                      <a:endParaRPr lang="ru-RU" sz="2400" dirty="0">
                        <a:solidFill>
                          <a:srgbClr val="FF0000"/>
                        </a:solidFill>
                      </a:endParaRPr>
                    </a:p>
                  </a:txBody>
                  <a:tcPr/>
                </a:tc>
                <a:tc>
                  <a:txBody>
                    <a:bodyPr/>
                    <a:lstStyle/>
                    <a:p>
                      <a:pPr algn="ctr"/>
                      <a:r>
                        <a:rPr lang="uk-UA" sz="2400" dirty="0" smtClean="0">
                          <a:solidFill>
                            <a:srgbClr val="FF0000"/>
                          </a:solidFill>
                        </a:rPr>
                        <a:t>9</a:t>
                      </a:r>
                    </a:p>
                    <a:p>
                      <a:pPr algn="ctr"/>
                      <a:r>
                        <a:rPr lang="uk-UA" sz="2400" dirty="0" smtClean="0">
                          <a:solidFill>
                            <a:srgbClr val="FF0000"/>
                          </a:solidFill>
                        </a:rPr>
                        <a:t>ЦЧШ</a:t>
                      </a:r>
                      <a:endParaRPr lang="ru-RU" sz="2400" dirty="0">
                        <a:solidFill>
                          <a:srgbClr val="FF0000"/>
                        </a:solidFill>
                      </a:endParaRPr>
                    </a:p>
                  </a:txBody>
                  <a:tcPr/>
                </a:tc>
              </a:tr>
              <a:tr h="370840">
                <a:tc>
                  <a:txBody>
                    <a:bodyPr/>
                    <a:lstStyle/>
                    <a:p>
                      <a:pPr algn="ctr"/>
                      <a:endParaRPr lang="ru-RU" sz="2400">
                        <a:solidFill>
                          <a:srgbClr val="FF0000"/>
                        </a:solidFill>
                      </a:endParaRPr>
                    </a:p>
                  </a:txBody>
                  <a:tcPr/>
                </a:tc>
                <a:tc>
                  <a:txBody>
                    <a:bodyPr/>
                    <a:lstStyle/>
                    <a:p>
                      <a:pPr algn="ctr"/>
                      <a:r>
                        <a:rPr lang="uk-UA" sz="2400" dirty="0" smtClean="0">
                          <a:solidFill>
                            <a:srgbClr val="FF0000"/>
                          </a:solidFill>
                        </a:rPr>
                        <a:t>0</a:t>
                      </a:r>
                    </a:p>
                    <a:p>
                      <a:pPr algn="ctr"/>
                      <a:r>
                        <a:rPr lang="ru-RU" sz="2400" dirty="0" smtClean="0">
                          <a:solidFill>
                            <a:srgbClr val="FF0000"/>
                          </a:solidFill>
                        </a:rPr>
                        <a:t>ЩЮЯ</a:t>
                      </a:r>
                      <a:endParaRPr lang="ru-RU" sz="2400" dirty="0">
                        <a:solidFill>
                          <a:srgbClr val="FF0000"/>
                        </a:solidFill>
                      </a:endParaRPr>
                    </a:p>
                  </a:txBody>
                  <a:tcPr/>
                </a:tc>
                <a:tc>
                  <a:txBody>
                    <a:bodyPr/>
                    <a:lstStyle/>
                    <a:p>
                      <a:pPr algn="ctr"/>
                      <a:endParaRPr lang="ru-RU" sz="2400" dirty="0">
                        <a:solidFill>
                          <a:srgbClr val="FF0000"/>
                        </a:solidFill>
                      </a:endParaRPr>
                    </a:p>
                  </a:txBody>
                  <a:tcPr/>
                </a:tc>
              </a:tr>
            </a:tbl>
          </a:graphicData>
        </a:graphic>
      </p:graphicFrame>
      <p:sp>
        <p:nvSpPr>
          <p:cNvPr id="110" name="Прямоугольник 109"/>
          <p:cNvSpPr/>
          <p:nvPr/>
        </p:nvSpPr>
        <p:spPr>
          <a:xfrm>
            <a:off x="1187624" y="4818072"/>
            <a:ext cx="6466220" cy="461665"/>
          </a:xfrm>
          <a:prstGeom prst="rect">
            <a:avLst/>
          </a:prstGeom>
        </p:spPr>
        <p:txBody>
          <a:bodyPr wrap="square">
            <a:spAutoFit/>
          </a:bodyPr>
          <a:lstStyle/>
          <a:p>
            <a:r>
              <a:rPr lang="uk-UA" sz="2400" b="1" i="1" dirty="0" smtClean="0"/>
              <a:t>інфляція</a:t>
            </a:r>
            <a:endParaRPr lang="ru-RU" sz="2400" dirty="0"/>
          </a:p>
        </p:txBody>
      </p:sp>
      <p:sp>
        <p:nvSpPr>
          <p:cNvPr id="7" name="Молния 6"/>
          <p:cNvSpPr/>
          <p:nvPr/>
        </p:nvSpPr>
        <p:spPr>
          <a:xfrm>
            <a:off x="5601816" y="3429000"/>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Молния 7"/>
          <p:cNvSpPr/>
          <p:nvPr/>
        </p:nvSpPr>
        <p:spPr>
          <a:xfrm>
            <a:off x="7034403" y="3429000"/>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9" name="Улыбающееся лицо 8">
            <a:hlinkClick r:id="rId2" action="ppaction://hlinksldjump"/>
          </p:cNvPr>
          <p:cNvSpPr/>
          <p:nvPr/>
        </p:nvSpPr>
        <p:spPr>
          <a:xfrm>
            <a:off x="7236296" y="5229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630615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835502"/>
            <a:ext cx="7092280" cy="646331"/>
          </a:xfrm>
          <a:prstGeom prst="rect">
            <a:avLst/>
          </a:prstGeom>
        </p:spPr>
        <p:txBody>
          <a:bodyPr wrap="square">
            <a:spAutoFit/>
          </a:bodyPr>
          <a:lstStyle/>
          <a:p>
            <a:r>
              <a:rPr lang="uk-UA" dirty="0"/>
              <a:t>Наберіть номер телефону та прочитайте зашифроване економічне поняття. Дайте йому визначення.</a:t>
            </a:r>
            <a:endParaRPr lang="ru-RU" dirty="0"/>
          </a:p>
        </p:txBody>
      </p:sp>
      <p:sp>
        <p:nvSpPr>
          <p:cNvPr id="81" name="Rectangle 120"/>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8" name="Прямоугольник 107"/>
          <p:cNvSpPr/>
          <p:nvPr/>
        </p:nvSpPr>
        <p:spPr>
          <a:xfrm>
            <a:off x="5607274" y="2276872"/>
            <a:ext cx="1426994" cy="523220"/>
          </a:xfrm>
          <a:prstGeom prst="rect">
            <a:avLst/>
          </a:prstGeom>
        </p:spPr>
        <p:txBody>
          <a:bodyPr wrap="none">
            <a:spAutoFit/>
          </a:bodyPr>
          <a:lstStyle/>
          <a:p>
            <a:r>
              <a:rPr lang="uk-UA" sz="2800" b="1" dirty="0" smtClean="0">
                <a:solidFill>
                  <a:schemeClr val="tx1">
                    <a:lumMod val="95000"/>
                    <a:lumOff val="5000"/>
                  </a:schemeClr>
                </a:solidFill>
              </a:rPr>
              <a:t>8-47-51</a:t>
            </a:r>
            <a:endParaRPr lang="ru-RU" sz="2800" dirty="0">
              <a:solidFill>
                <a:schemeClr val="tx1">
                  <a:lumMod val="95000"/>
                  <a:lumOff val="5000"/>
                </a:schemeClr>
              </a:solidFill>
            </a:endParaRPr>
          </a:p>
        </p:txBody>
      </p:sp>
      <p:graphicFrame>
        <p:nvGraphicFramePr>
          <p:cNvPr id="109" name="Таблица 108"/>
          <p:cNvGraphicFramePr>
            <a:graphicFrameLocks noGrp="1"/>
          </p:cNvGraphicFramePr>
          <p:nvPr>
            <p:extLst>
              <p:ext uri="{D42A27DB-BD31-4B8C-83A1-F6EECF244321}">
                <p14:modId xmlns:p14="http://schemas.microsoft.com/office/powerpoint/2010/main" val="400889640"/>
              </p:ext>
            </p:extLst>
          </p:nvPr>
        </p:nvGraphicFramePr>
        <p:xfrm>
          <a:off x="971600" y="1458601"/>
          <a:ext cx="4138221" cy="3291840"/>
        </p:xfrm>
        <a:graphic>
          <a:graphicData uri="http://schemas.openxmlformats.org/drawingml/2006/table">
            <a:tbl>
              <a:tblPr firstRow="1" bandRow="1">
                <a:tableStyleId>{5C22544A-7EE6-4342-B048-85BDC9FD1C3A}</a:tableStyleId>
              </a:tblPr>
              <a:tblGrid>
                <a:gridCol w="1379407"/>
                <a:gridCol w="1379407"/>
                <a:gridCol w="1379407"/>
              </a:tblGrid>
              <a:tr h="370840">
                <a:tc>
                  <a:txBody>
                    <a:bodyPr/>
                    <a:lstStyle/>
                    <a:p>
                      <a:pPr algn="ctr"/>
                      <a:r>
                        <a:rPr lang="uk-UA" sz="2400" dirty="0" smtClean="0">
                          <a:solidFill>
                            <a:srgbClr val="FF0000"/>
                          </a:solidFill>
                        </a:rPr>
                        <a:t>1</a:t>
                      </a:r>
                    </a:p>
                    <a:p>
                      <a:pPr algn="ctr"/>
                      <a:r>
                        <a:rPr lang="uk-UA" sz="2400" dirty="0" smtClean="0">
                          <a:solidFill>
                            <a:srgbClr val="FF0000"/>
                          </a:solidFill>
                        </a:rPr>
                        <a:t>АБВ</a:t>
                      </a:r>
                      <a:endParaRPr lang="ru-RU" sz="2400" dirty="0">
                        <a:solidFill>
                          <a:srgbClr val="FF0000"/>
                        </a:solidFill>
                      </a:endParaRPr>
                    </a:p>
                  </a:txBody>
                  <a:tcPr/>
                </a:tc>
                <a:tc>
                  <a:txBody>
                    <a:bodyPr/>
                    <a:lstStyle/>
                    <a:p>
                      <a:pPr algn="ctr"/>
                      <a:r>
                        <a:rPr lang="uk-UA" sz="2400" dirty="0" smtClean="0">
                          <a:solidFill>
                            <a:srgbClr val="FF0000"/>
                          </a:solidFill>
                        </a:rPr>
                        <a:t>2</a:t>
                      </a:r>
                    </a:p>
                    <a:p>
                      <a:pPr algn="ctr"/>
                      <a:r>
                        <a:rPr lang="uk-UA" sz="2400" dirty="0" smtClean="0">
                          <a:solidFill>
                            <a:srgbClr val="FF0000"/>
                          </a:solidFill>
                        </a:rPr>
                        <a:t>ГД</a:t>
                      </a:r>
                      <a:endParaRPr lang="ru-RU" sz="2400" dirty="0">
                        <a:solidFill>
                          <a:srgbClr val="FF0000"/>
                        </a:solidFill>
                      </a:endParaRPr>
                    </a:p>
                  </a:txBody>
                  <a:tcPr/>
                </a:tc>
                <a:tc>
                  <a:txBody>
                    <a:bodyPr/>
                    <a:lstStyle/>
                    <a:p>
                      <a:pPr algn="ctr"/>
                      <a:r>
                        <a:rPr lang="uk-UA" sz="2400" dirty="0" smtClean="0">
                          <a:solidFill>
                            <a:srgbClr val="FF0000"/>
                          </a:solidFill>
                        </a:rPr>
                        <a:t>3</a:t>
                      </a:r>
                    </a:p>
                    <a:p>
                      <a:pPr algn="ctr"/>
                      <a:r>
                        <a:rPr lang="uk-UA" sz="2400" dirty="0" smtClean="0">
                          <a:solidFill>
                            <a:srgbClr val="FF0000"/>
                          </a:solidFill>
                        </a:rPr>
                        <a:t>ЕЄЖ</a:t>
                      </a:r>
                      <a:endParaRPr lang="ru-RU" sz="2400" dirty="0">
                        <a:solidFill>
                          <a:srgbClr val="FF0000"/>
                        </a:solidFill>
                      </a:endParaRPr>
                    </a:p>
                  </a:txBody>
                  <a:tcPr/>
                </a:tc>
              </a:tr>
              <a:tr h="370840">
                <a:tc>
                  <a:txBody>
                    <a:bodyPr/>
                    <a:lstStyle/>
                    <a:p>
                      <a:pPr algn="ctr"/>
                      <a:r>
                        <a:rPr lang="uk-UA" sz="2400" dirty="0" smtClean="0">
                          <a:solidFill>
                            <a:srgbClr val="FF0000"/>
                          </a:solidFill>
                        </a:rPr>
                        <a:t>4</a:t>
                      </a:r>
                    </a:p>
                    <a:p>
                      <a:pPr algn="ctr"/>
                      <a:r>
                        <a:rPr lang="uk-UA" sz="2400" dirty="0" smtClean="0">
                          <a:solidFill>
                            <a:srgbClr val="FF0000"/>
                          </a:solidFill>
                        </a:rPr>
                        <a:t>ЗИІ</a:t>
                      </a:r>
                      <a:endParaRPr lang="ru-RU" sz="2400" dirty="0">
                        <a:solidFill>
                          <a:srgbClr val="FF0000"/>
                        </a:solidFill>
                      </a:endParaRPr>
                    </a:p>
                  </a:txBody>
                  <a:tcPr/>
                </a:tc>
                <a:tc>
                  <a:txBody>
                    <a:bodyPr/>
                    <a:lstStyle/>
                    <a:p>
                      <a:pPr algn="ctr"/>
                      <a:r>
                        <a:rPr lang="uk-UA" sz="2400" dirty="0" smtClean="0">
                          <a:solidFill>
                            <a:srgbClr val="FF0000"/>
                          </a:solidFill>
                        </a:rPr>
                        <a:t>5</a:t>
                      </a:r>
                    </a:p>
                    <a:p>
                      <a:pPr algn="ctr"/>
                      <a:r>
                        <a:rPr lang="uk-UA" sz="2400" dirty="0" smtClean="0">
                          <a:solidFill>
                            <a:srgbClr val="FF0000"/>
                          </a:solidFill>
                        </a:rPr>
                        <a:t>КЛМ</a:t>
                      </a:r>
                      <a:endParaRPr lang="ru-RU" sz="2400" dirty="0">
                        <a:solidFill>
                          <a:srgbClr val="FF0000"/>
                        </a:solidFill>
                      </a:endParaRPr>
                    </a:p>
                  </a:txBody>
                  <a:tcPr/>
                </a:tc>
                <a:tc>
                  <a:txBody>
                    <a:bodyPr/>
                    <a:lstStyle/>
                    <a:p>
                      <a:pPr algn="ctr"/>
                      <a:r>
                        <a:rPr lang="uk-UA" sz="2400" dirty="0" smtClean="0">
                          <a:solidFill>
                            <a:srgbClr val="FF0000"/>
                          </a:solidFill>
                        </a:rPr>
                        <a:t>6</a:t>
                      </a:r>
                    </a:p>
                    <a:p>
                      <a:pPr algn="ctr"/>
                      <a:r>
                        <a:rPr lang="uk-UA" sz="2400" dirty="0" smtClean="0">
                          <a:solidFill>
                            <a:srgbClr val="FF0000"/>
                          </a:solidFill>
                        </a:rPr>
                        <a:t>НОП</a:t>
                      </a:r>
                      <a:endParaRPr lang="ru-RU" sz="2400" dirty="0">
                        <a:solidFill>
                          <a:srgbClr val="FF0000"/>
                        </a:solidFill>
                      </a:endParaRPr>
                    </a:p>
                  </a:txBody>
                  <a:tcPr/>
                </a:tc>
              </a:tr>
              <a:tr h="370840">
                <a:tc>
                  <a:txBody>
                    <a:bodyPr/>
                    <a:lstStyle/>
                    <a:p>
                      <a:pPr algn="ctr"/>
                      <a:r>
                        <a:rPr lang="uk-UA" sz="2400" dirty="0" smtClean="0">
                          <a:solidFill>
                            <a:srgbClr val="FF0000"/>
                          </a:solidFill>
                        </a:rPr>
                        <a:t>7</a:t>
                      </a:r>
                    </a:p>
                    <a:p>
                      <a:pPr algn="ctr"/>
                      <a:r>
                        <a:rPr lang="uk-UA" sz="2400" dirty="0" smtClean="0">
                          <a:solidFill>
                            <a:srgbClr val="FF0000"/>
                          </a:solidFill>
                        </a:rPr>
                        <a:t>РСТ</a:t>
                      </a:r>
                      <a:endParaRPr lang="ru-RU" sz="2400" dirty="0">
                        <a:solidFill>
                          <a:srgbClr val="FF0000"/>
                        </a:solidFill>
                      </a:endParaRPr>
                    </a:p>
                  </a:txBody>
                  <a:tcPr/>
                </a:tc>
                <a:tc>
                  <a:txBody>
                    <a:bodyPr/>
                    <a:lstStyle/>
                    <a:p>
                      <a:pPr algn="ctr"/>
                      <a:r>
                        <a:rPr lang="uk-UA" sz="2400" dirty="0" smtClean="0">
                          <a:solidFill>
                            <a:srgbClr val="FF0000"/>
                          </a:solidFill>
                        </a:rPr>
                        <a:t>8</a:t>
                      </a:r>
                    </a:p>
                    <a:p>
                      <a:pPr algn="ctr"/>
                      <a:r>
                        <a:rPr lang="uk-UA" sz="2400" dirty="0" smtClean="0">
                          <a:solidFill>
                            <a:srgbClr val="FF0000"/>
                          </a:solidFill>
                        </a:rPr>
                        <a:t>УФХ</a:t>
                      </a:r>
                      <a:endParaRPr lang="ru-RU" sz="2400" dirty="0">
                        <a:solidFill>
                          <a:srgbClr val="FF0000"/>
                        </a:solidFill>
                      </a:endParaRPr>
                    </a:p>
                  </a:txBody>
                  <a:tcPr/>
                </a:tc>
                <a:tc>
                  <a:txBody>
                    <a:bodyPr/>
                    <a:lstStyle/>
                    <a:p>
                      <a:pPr algn="ctr"/>
                      <a:r>
                        <a:rPr lang="uk-UA" sz="2400" dirty="0" smtClean="0">
                          <a:solidFill>
                            <a:srgbClr val="FF0000"/>
                          </a:solidFill>
                        </a:rPr>
                        <a:t>9</a:t>
                      </a:r>
                    </a:p>
                    <a:p>
                      <a:pPr algn="ctr"/>
                      <a:r>
                        <a:rPr lang="uk-UA" sz="2400" dirty="0" smtClean="0">
                          <a:solidFill>
                            <a:srgbClr val="FF0000"/>
                          </a:solidFill>
                        </a:rPr>
                        <a:t>ЦЧШ</a:t>
                      </a:r>
                      <a:endParaRPr lang="ru-RU" sz="2400" dirty="0">
                        <a:solidFill>
                          <a:srgbClr val="FF0000"/>
                        </a:solidFill>
                      </a:endParaRPr>
                    </a:p>
                  </a:txBody>
                  <a:tcPr/>
                </a:tc>
              </a:tr>
              <a:tr h="370840">
                <a:tc>
                  <a:txBody>
                    <a:bodyPr/>
                    <a:lstStyle/>
                    <a:p>
                      <a:pPr algn="ctr"/>
                      <a:endParaRPr lang="ru-RU" sz="2400">
                        <a:solidFill>
                          <a:srgbClr val="FF0000"/>
                        </a:solidFill>
                      </a:endParaRPr>
                    </a:p>
                  </a:txBody>
                  <a:tcPr/>
                </a:tc>
                <a:tc>
                  <a:txBody>
                    <a:bodyPr/>
                    <a:lstStyle/>
                    <a:p>
                      <a:pPr algn="ctr"/>
                      <a:r>
                        <a:rPr lang="uk-UA" sz="2400" dirty="0" smtClean="0">
                          <a:solidFill>
                            <a:srgbClr val="FF0000"/>
                          </a:solidFill>
                        </a:rPr>
                        <a:t>0</a:t>
                      </a:r>
                    </a:p>
                    <a:p>
                      <a:pPr algn="ctr"/>
                      <a:r>
                        <a:rPr lang="ru-RU" sz="2400" dirty="0" smtClean="0">
                          <a:solidFill>
                            <a:srgbClr val="FF0000"/>
                          </a:solidFill>
                        </a:rPr>
                        <a:t>ЩЮЯ</a:t>
                      </a:r>
                      <a:endParaRPr lang="ru-RU" sz="2400" dirty="0">
                        <a:solidFill>
                          <a:srgbClr val="FF0000"/>
                        </a:solidFill>
                      </a:endParaRPr>
                    </a:p>
                  </a:txBody>
                  <a:tcPr/>
                </a:tc>
                <a:tc>
                  <a:txBody>
                    <a:bodyPr/>
                    <a:lstStyle/>
                    <a:p>
                      <a:pPr algn="ctr"/>
                      <a:endParaRPr lang="ru-RU" sz="2400" dirty="0">
                        <a:solidFill>
                          <a:srgbClr val="FF0000"/>
                        </a:solidFill>
                      </a:endParaRPr>
                    </a:p>
                  </a:txBody>
                  <a:tcPr/>
                </a:tc>
              </a:tr>
            </a:tbl>
          </a:graphicData>
        </a:graphic>
      </p:graphicFrame>
      <p:sp>
        <p:nvSpPr>
          <p:cNvPr id="110" name="Прямоугольник 109"/>
          <p:cNvSpPr/>
          <p:nvPr/>
        </p:nvSpPr>
        <p:spPr>
          <a:xfrm>
            <a:off x="1187624" y="4818072"/>
            <a:ext cx="6466220" cy="369332"/>
          </a:xfrm>
          <a:prstGeom prst="rect">
            <a:avLst/>
          </a:prstGeom>
        </p:spPr>
        <p:txBody>
          <a:bodyPr wrap="square">
            <a:spAutoFit/>
          </a:bodyPr>
          <a:lstStyle/>
          <a:p>
            <a:r>
              <a:rPr lang="uk-UA" b="1" i="1" dirty="0" smtClean="0"/>
              <a:t>фірма</a:t>
            </a:r>
            <a:endParaRPr lang="ru-RU" dirty="0"/>
          </a:p>
        </p:txBody>
      </p:sp>
      <p:sp>
        <p:nvSpPr>
          <p:cNvPr id="7" name="Молния 6"/>
          <p:cNvSpPr/>
          <p:nvPr/>
        </p:nvSpPr>
        <p:spPr>
          <a:xfrm>
            <a:off x="5601816" y="3429000"/>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Молния 7"/>
          <p:cNvSpPr/>
          <p:nvPr/>
        </p:nvSpPr>
        <p:spPr>
          <a:xfrm>
            <a:off x="7034403" y="3429000"/>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9" name="Улыбающееся лицо 8">
            <a:hlinkClick r:id="rId2" action="ppaction://hlinksldjump"/>
          </p:cNvPr>
          <p:cNvSpPr/>
          <p:nvPr/>
        </p:nvSpPr>
        <p:spPr>
          <a:xfrm>
            <a:off x="7236296" y="5229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1404315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835502"/>
            <a:ext cx="7092280" cy="646331"/>
          </a:xfrm>
          <a:prstGeom prst="rect">
            <a:avLst/>
          </a:prstGeom>
        </p:spPr>
        <p:txBody>
          <a:bodyPr wrap="square">
            <a:spAutoFit/>
          </a:bodyPr>
          <a:lstStyle/>
          <a:p>
            <a:r>
              <a:rPr lang="uk-UA" dirty="0"/>
              <a:t>Наберіть номер телефону та прочитайте зашифроване економічне поняття. Дайте йому визначення.</a:t>
            </a:r>
            <a:endParaRPr lang="ru-RU" dirty="0"/>
          </a:p>
        </p:txBody>
      </p:sp>
      <p:sp>
        <p:nvSpPr>
          <p:cNvPr id="81" name="Rectangle 120"/>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8" name="Прямоугольник 107"/>
          <p:cNvSpPr/>
          <p:nvPr/>
        </p:nvSpPr>
        <p:spPr>
          <a:xfrm>
            <a:off x="6444208" y="2393851"/>
            <a:ext cx="1426994" cy="523220"/>
          </a:xfrm>
          <a:prstGeom prst="rect">
            <a:avLst/>
          </a:prstGeom>
        </p:spPr>
        <p:txBody>
          <a:bodyPr wrap="none">
            <a:spAutoFit/>
          </a:bodyPr>
          <a:lstStyle/>
          <a:p>
            <a:r>
              <a:rPr lang="uk-UA" sz="2800" b="1" dirty="0" smtClean="0">
                <a:solidFill>
                  <a:schemeClr val="tx1">
                    <a:lumMod val="95000"/>
                    <a:lumOff val="5000"/>
                  </a:schemeClr>
                </a:solidFill>
              </a:rPr>
              <a:t>1-51-26</a:t>
            </a:r>
            <a:endParaRPr lang="ru-RU" sz="2800" dirty="0">
              <a:solidFill>
                <a:schemeClr val="tx1">
                  <a:lumMod val="95000"/>
                  <a:lumOff val="5000"/>
                </a:schemeClr>
              </a:solidFill>
            </a:endParaRPr>
          </a:p>
        </p:txBody>
      </p:sp>
      <p:graphicFrame>
        <p:nvGraphicFramePr>
          <p:cNvPr id="109" name="Таблица 108"/>
          <p:cNvGraphicFramePr>
            <a:graphicFrameLocks noGrp="1"/>
          </p:cNvGraphicFramePr>
          <p:nvPr>
            <p:extLst>
              <p:ext uri="{D42A27DB-BD31-4B8C-83A1-F6EECF244321}">
                <p14:modId xmlns:p14="http://schemas.microsoft.com/office/powerpoint/2010/main" val="860320874"/>
              </p:ext>
            </p:extLst>
          </p:nvPr>
        </p:nvGraphicFramePr>
        <p:xfrm>
          <a:off x="971600" y="1458601"/>
          <a:ext cx="4138221" cy="3291840"/>
        </p:xfrm>
        <a:graphic>
          <a:graphicData uri="http://schemas.openxmlformats.org/drawingml/2006/table">
            <a:tbl>
              <a:tblPr firstRow="1" bandRow="1">
                <a:tableStyleId>{5C22544A-7EE6-4342-B048-85BDC9FD1C3A}</a:tableStyleId>
              </a:tblPr>
              <a:tblGrid>
                <a:gridCol w="1379407"/>
                <a:gridCol w="1379407"/>
                <a:gridCol w="1379407"/>
              </a:tblGrid>
              <a:tr h="370840">
                <a:tc>
                  <a:txBody>
                    <a:bodyPr/>
                    <a:lstStyle/>
                    <a:p>
                      <a:pPr algn="ctr"/>
                      <a:r>
                        <a:rPr lang="uk-UA" sz="2400" dirty="0" smtClean="0">
                          <a:solidFill>
                            <a:srgbClr val="FF0000"/>
                          </a:solidFill>
                        </a:rPr>
                        <a:t>1</a:t>
                      </a:r>
                    </a:p>
                    <a:p>
                      <a:pPr algn="ctr"/>
                      <a:r>
                        <a:rPr lang="uk-UA" sz="2400" dirty="0" smtClean="0">
                          <a:solidFill>
                            <a:srgbClr val="FF0000"/>
                          </a:solidFill>
                        </a:rPr>
                        <a:t>АБВ</a:t>
                      </a:r>
                      <a:endParaRPr lang="ru-RU" sz="2400" dirty="0">
                        <a:solidFill>
                          <a:srgbClr val="FF0000"/>
                        </a:solidFill>
                      </a:endParaRPr>
                    </a:p>
                  </a:txBody>
                  <a:tcPr/>
                </a:tc>
                <a:tc>
                  <a:txBody>
                    <a:bodyPr/>
                    <a:lstStyle/>
                    <a:p>
                      <a:pPr algn="ctr"/>
                      <a:r>
                        <a:rPr lang="uk-UA" sz="2400" dirty="0" smtClean="0">
                          <a:solidFill>
                            <a:srgbClr val="FF0000"/>
                          </a:solidFill>
                        </a:rPr>
                        <a:t>2</a:t>
                      </a:r>
                    </a:p>
                    <a:p>
                      <a:pPr algn="ctr"/>
                      <a:r>
                        <a:rPr lang="uk-UA" sz="2400" dirty="0" smtClean="0">
                          <a:solidFill>
                            <a:srgbClr val="FF0000"/>
                          </a:solidFill>
                        </a:rPr>
                        <a:t>ГД</a:t>
                      </a:r>
                      <a:endParaRPr lang="ru-RU" sz="2400" dirty="0">
                        <a:solidFill>
                          <a:srgbClr val="FF0000"/>
                        </a:solidFill>
                      </a:endParaRPr>
                    </a:p>
                  </a:txBody>
                  <a:tcPr/>
                </a:tc>
                <a:tc>
                  <a:txBody>
                    <a:bodyPr/>
                    <a:lstStyle/>
                    <a:p>
                      <a:pPr algn="ctr"/>
                      <a:r>
                        <a:rPr lang="uk-UA" sz="2400" dirty="0" smtClean="0">
                          <a:solidFill>
                            <a:srgbClr val="FF0000"/>
                          </a:solidFill>
                        </a:rPr>
                        <a:t>3</a:t>
                      </a:r>
                    </a:p>
                    <a:p>
                      <a:pPr algn="ctr"/>
                      <a:r>
                        <a:rPr lang="uk-UA" sz="2400" dirty="0" smtClean="0">
                          <a:solidFill>
                            <a:srgbClr val="FF0000"/>
                          </a:solidFill>
                        </a:rPr>
                        <a:t>ЕЄЖ</a:t>
                      </a:r>
                      <a:endParaRPr lang="ru-RU" sz="2400" dirty="0">
                        <a:solidFill>
                          <a:srgbClr val="FF0000"/>
                        </a:solidFill>
                      </a:endParaRPr>
                    </a:p>
                  </a:txBody>
                  <a:tcPr/>
                </a:tc>
              </a:tr>
              <a:tr h="370840">
                <a:tc>
                  <a:txBody>
                    <a:bodyPr/>
                    <a:lstStyle/>
                    <a:p>
                      <a:pPr algn="ctr"/>
                      <a:r>
                        <a:rPr lang="uk-UA" sz="2400" dirty="0" smtClean="0">
                          <a:solidFill>
                            <a:srgbClr val="FF0000"/>
                          </a:solidFill>
                        </a:rPr>
                        <a:t>4</a:t>
                      </a:r>
                    </a:p>
                    <a:p>
                      <a:pPr algn="ctr"/>
                      <a:r>
                        <a:rPr lang="uk-UA" sz="2400" dirty="0" smtClean="0">
                          <a:solidFill>
                            <a:srgbClr val="FF0000"/>
                          </a:solidFill>
                        </a:rPr>
                        <a:t>ЗИІ</a:t>
                      </a:r>
                      <a:endParaRPr lang="ru-RU" sz="2400" dirty="0">
                        <a:solidFill>
                          <a:srgbClr val="FF0000"/>
                        </a:solidFill>
                      </a:endParaRPr>
                    </a:p>
                  </a:txBody>
                  <a:tcPr/>
                </a:tc>
                <a:tc>
                  <a:txBody>
                    <a:bodyPr/>
                    <a:lstStyle/>
                    <a:p>
                      <a:pPr algn="ctr"/>
                      <a:r>
                        <a:rPr lang="uk-UA" sz="2400" dirty="0" smtClean="0">
                          <a:solidFill>
                            <a:srgbClr val="FF0000"/>
                          </a:solidFill>
                        </a:rPr>
                        <a:t>5</a:t>
                      </a:r>
                    </a:p>
                    <a:p>
                      <a:pPr algn="ctr"/>
                      <a:r>
                        <a:rPr lang="uk-UA" sz="2400" dirty="0" smtClean="0">
                          <a:solidFill>
                            <a:srgbClr val="FF0000"/>
                          </a:solidFill>
                        </a:rPr>
                        <a:t>КЛМ</a:t>
                      </a:r>
                      <a:endParaRPr lang="ru-RU" sz="2400" dirty="0">
                        <a:solidFill>
                          <a:srgbClr val="FF0000"/>
                        </a:solidFill>
                      </a:endParaRPr>
                    </a:p>
                  </a:txBody>
                  <a:tcPr/>
                </a:tc>
                <a:tc>
                  <a:txBody>
                    <a:bodyPr/>
                    <a:lstStyle/>
                    <a:p>
                      <a:pPr algn="ctr"/>
                      <a:r>
                        <a:rPr lang="uk-UA" sz="2400" dirty="0" smtClean="0">
                          <a:solidFill>
                            <a:srgbClr val="FF0000"/>
                          </a:solidFill>
                        </a:rPr>
                        <a:t>6</a:t>
                      </a:r>
                    </a:p>
                    <a:p>
                      <a:pPr algn="ctr"/>
                      <a:r>
                        <a:rPr lang="uk-UA" sz="2400" dirty="0" smtClean="0">
                          <a:solidFill>
                            <a:srgbClr val="FF0000"/>
                          </a:solidFill>
                        </a:rPr>
                        <a:t>НОП</a:t>
                      </a:r>
                      <a:endParaRPr lang="ru-RU" sz="2400" dirty="0">
                        <a:solidFill>
                          <a:srgbClr val="FF0000"/>
                        </a:solidFill>
                      </a:endParaRPr>
                    </a:p>
                  </a:txBody>
                  <a:tcPr/>
                </a:tc>
              </a:tr>
              <a:tr h="370840">
                <a:tc>
                  <a:txBody>
                    <a:bodyPr/>
                    <a:lstStyle/>
                    <a:p>
                      <a:pPr algn="ctr"/>
                      <a:r>
                        <a:rPr lang="uk-UA" sz="2400" dirty="0" smtClean="0">
                          <a:solidFill>
                            <a:srgbClr val="FF0000"/>
                          </a:solidFill>
                        </a:rPr>
                        <a:t>7</a:t>
                      </a:r>
                    </a:p>
                    <a:p>
                      <a:pPr algn="ctr"/>
                      <a:r>
                        <a:rPr lang="uk-UA" sz="2400" dirty="0" smtClean="0">
                          <a:solidFill>
                            <a:srgbClr val="FF0000"/>
                          </a:solidFill>
                        </a:rPr>
                        <a:t>РСТ</a:t>
                      </a:r>
                      <a:endParaRPr lang="ru-RU" sz="2400" dirty="0">
                        <a:solidFill>
                          <a:srgbClr val="FF0000"/>
                        </a:solidFill>
                      </a:endParaRPr>
                    </a:p>
                  </a:txBody>
                  <a:tcPr/>
                </a:tc>
                <a:tc>
                  <a:txBody>
                    <a:bodyPr/>
                    <a:lstStyle/>
                    <a:p>
                      <a:pPr algn="ctr"/>
                      <a:r>
                        <a:rPr lang="uk-UA" sz="2400" dirty="0" smtClean="0">
                          <a:solidFill>
                            <a:srgbClr val="FF0000"/>
                          </a:solidFill>
                        </a:rPr>
                        <a:t>8</a:t>
                      </a:r>
                    </a:p>
                    <a:p>
                      <a:pPr algn="ctr"/>
                      <a:r>
                        <a:rPr lang="uk-UA" sz="2400" dirty="0" smtClean="0">
                          <a:solidFill>
                            <a:srgbClr val="FF0000"/>
                          </a:solidFill>
                        </a:rPr>
                        <a:t>УФХ</a:t>
                      </a:r>
                      <a:endParaRPr lang="ru-RU" sz="2400" dirty="0">
                        <a:solidFill>
                          <a:srgbClr val="FF0000"/>
                        </a:solidFill>
                      </a:endParaRPr>
                    </a:p>
                  </a:txBody>
                  <a:tcPr/>
                </a:tc>
                <a:tc>
                  <a:txBody>
                    <a:bodyPr/>
                    <a:lstStyle/>
                    <a:p>
                      <a:pPr algn="ctr"/>
                      <a:r>
                        <a:rPr lang="uk-UA" sz="2400" dirty="0" smtClean="0">
                          <a:solidFill>
                            <a:srgbClr val="FF0000"/>
                          </a:solidFill>
                        </a:rPr>
                        <a:t>9</a:t>
                      </a:r>
                    </a:p>
                    <a:p>
                      <a:pPr algn="ctr"/>
                      <a:r>
                        <a:rPr lang="uk-UA" sz="2400" dirty="0" smtClean="0">
                          <a:solidFill>
                            <a:srgbClr val="FF0000"/>
                          </a:solidFill>
                        </a:rPr>
                        <a:t>ЦЧШ</a:t>
                      </a:r>
                      <a:endParaRPr lang="ru-RU" sz="2400" dirty="0">
                        <a:solidFill>
                          <a:srgbClr val="FF0000"/>
                        </a:solidFill>
                      </a:endParaRPr>
                    </a:p>
                  </a:txBody>
                  <a:tcPr/>
                </a:tc>
              </a:tr>
              <a:tr h="370840">
                <a:tc>
                  <a:txBody>
                    <a:bodyPr/>
                    <a:lstStyle/>
                    <a:p>
                      <a:pPr algn="ctr"/>
                      <a:endParaRPr lang="ru-RU" sz="2400">
                        <a:solidFill>
                          <a:srgbClr val="FF0000"/>
                        </a:solidFill>
                      </a:endParaRPr>
                    </a:p>
                  </a:txBody>
                  <a:tcPr/>
                </a:tc>
                <a:tc>
                  <a:txBody>
                    <a:bodyPr/>
                    <a:lstStyle/>
                    <a:p>
                      <a:pPr algn="ctr"/>
                      <a:r>
                        <a:rPr lang="uk-UA" sz="2400" dirty="0" smtClean="0">
                          <a:solidFill>
                            <a:srgbClr val="FF0000"/>
                          </a:solidFill>
                        </a:rPr>
                        <a:t>0</a:t>
                      </a:r>
                    </a:p>
                    <a:p>
                      <a:pPr algn="ctr"/>
                      <a:r>
                        <a:rPr lang="ru-RU" sz="2400" dirty="0" smtClean="0">
                          <a:solidFill>
                            <a:srgbClr val="FF0000"/>
                          </a:solidFill>
                        </a:rPr>
                        <a:t>ЩЮЯ</a:t>
                      </a:r>
                      <a:endParaRPr lang="ru-RU" sz="2400" dirty="0">
                        <a:solidFill>
                          <a:srgbClr val="FF0000"/>
                        </a:solidFill>
                      </a:endParaRPr>
                    </a:p>
                  </a:txBody>
                  <a:tcPr/>
                </a:tc>
                <a:tc>
                  <a:txBody>
                    <a:bodyPr/>
                    <a:lstStyle/>
                    <a:p>
                      <a:pPr algn="ctr"/>
                      <a:endParaRPr lang="ru-RU" sz="2400" dirty="0">
                        <a:solidFill>
                          <a:srgbClr val="FF0000"/>
                        </a:solidFill>
                      </a:endParaRPr>
                    </a:p>
                  </a:txBody>
                  <a:tcPr/>
                </a:tc>
              </a:tr>
            </a:tbl>
          </a:graphicData>
        </a:graphic>
      </p:graphicFrame>
      <p:sp>
        <p:nvSpPr>
          <p:cNvPr id="110" name="Прямоугольник 109"/>
          <p:cNvSpPr/>
          <p:nvPr/>
        </p:nvSpPr>
        <p:spPr>
          <a:xfrm>
            <a:off x="1187624" y="4818072"/>
            <a:ext cx="6466220" cy="461665"/>
          </a:xfrm>
          <a:prstGeom prst="rect">
            <a:avLst/>
          </a:prstGeom>
        </p:spPr>
        <p:txBody>
          <a:bodyPr wrap="square">
            <a:spAutoFit/>
          </a:bodyPr>
          <a:lstStyle/>
          <a:p>
            <a:r>
              <a:rPr lang="uk-UA" sz="2400" b="1" i="1" dirty="0" smtClean="0"/>
              <a:t>благо</a:t>
            </a:r>
            <a:endParaRPr lang="ru-RU" sz="2400" dirty="0"/>
          </a:p>
        </p:txBody>
      </p:sp>
      <p:sp>
        <p:nvSpPr>
          <p:cNvPr id="7" name="Молния 6"/>
          <p:cNvSpPr/>
          <p:nvPr/>
        </p:nvSpPr>
        <p:spPr>
          <a:xfrm>
            <a:off x="5601816" y="3429000"/>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Молния 7"/>
          <p:cNvSpPr/>
          <p:nvPr/>
        </p:nvSpPr>
        <p:spPr>
          <a:xfrm>
            <a:off x="7034403" y="3429000"/>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9" name="Улыбающееся лицо 8">
            <a:hlinkClick r:id="rId2" action="ppaction://hlinksldjump"/>
          </p:cNvPr>
          <p:cNvSpPr/>
          <p:nvPr/>
        </p:nvSpPr>
        <p:spPr>
          <a:xfrm>
            <a:off x="7236296" y="5229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2389589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835502"/>
            <a:ext cx="7092280" cy="646331"/>
          </a:xfrm>
          <a:prstGeom prst="rect">
            <a:avLst/>
          </a:prstGeom>
        </p:spPr>
        <p:txBody>
          <a:bodyPr wrap="square">
            <a:spAutoFit/>
          </a:bodyPr>
          <a:lstStyle/>
          <a:p>
            <a:r>
              <a:rPr lang="uk-UA" dirty="0"/>
              <a:t>Наберіть номер телефону та прочитайте зашифроване економічне поняття. Дайте йому визначення.</a:t>
            </a:r>
            <a:endParaRPr lang="ru-RU" dirty="0"/>
          </a:p>
        </p:txBody>
      </p:sp>
      <p:sp>
        <p:nvSpPr>
          <p:cNvPr id="81" name="Rectangle 120"/>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8" name="Прямоугольник 107"/>
          <p:cNvSpPr/>
          <p:nvPr/>
        </p:nvSpPr>
        <p:spPr>
          <a:xfrm>
            <a:off x="6444208" y="2393851"/>
            <a:ext cx="1426994" cy="523220"/>
          </a:xfrm>
          <a:prstGeom prst="rect">
            <a:avLst/>
          </a:prstGeom>
        </p:spPr>
        <p:txBody>
          <a:bodyPr wrap="none">
            <a:spAutoFit/>
          </a:bodyPr>
          <a:lstStyle/>
          <a:p>
            <a:r>
              <a:rPr lang="uk-UA" sz="2800" b="1" dirty="0" smtClean="0">
                <a:solidFill>
                  <a:schemeClr val="tx1">
                    <a:lumMod val="95000"/>
                    <a:lumOff val="5000"/>
                  </a:schemeClr>
                </a:solidFill>
              </a:rPr>
              <a:t>6-15-46</a:t>
            </a:r>
            <a:endParaRPr lang="ru-RU" sz="2800" dirty="0">
              <a:solidFill>
                <a:schemeClr val="tx1">
                  <a:lumMod val="95000"/>
                  <a:lumOff val="5000"/>
                </a:schemeClr>
              </a:solidFill>
            </a:endParaRPr>
          </a:p>
        </p:txBody>
      </p:sp>
      <p:graphicFrame>
        <p:nvGraphicFramePr>
          <p:cNvPr id="109" name="Таблица 108"/>
          <p:cNvGraphicFramePr>
            <a:graphicFrameLocks noGrp="1"/>
          </p:cNvGraphicFramePr>
          <p:nvPr>
            <p:extLst>
              <p:ext uri="{D42A27DB-BD31-4B8C-83A1-F6EECF244321}">
                <p14:modId xmlns:p14="http://schemas.microsoft.com/office/powerpoint/2010/main" val="3831302380"/>
              </p:ext>
            </p:extLst>
          </p:nvPr>
        </p:nvGraphicFramePr>
        <p:xfrm>
          <a:off x="971600" y="1458601"/>
          <a:ext cx="4138221" cy="3291840"/>
        </p:xfrm>
        <a:graphic>
          <a:graphicData uri="http://schemas.openxmlformats.org/drawingml/2006/table">
            <a:tbl>
              <a:tblPr firstRow="1" bandRow="1">
                <a:tableStyleId>{5C22544A-7EE6-4342-B048-85BDC9FD1C3A}</a:tableStyleId>
              </a:tblPr>
              <a:tblGrid>
                <a:gridCol w="1379407"/>
                <a:gridCol w="1379407"/>
                <a:gridCol w="1379407"/>
              </a:tblGrid>
              <a:tr h="370840">
                <a:tc>
                  <a:txBody>
                    <a:bodyPr/>
                    <a:lstStyle/>
                    <a:p>
                      <a:pPr algn="ctr"/>
                      <a:r>
                        <a:rPr lang="uk-UA" sz="2400" dirty="0" smtClean="0">
                          <a:solidFill>
                            <a:srgbClr val="FF0000"/>
                          </a:solidFill>
                        </a:rPr>
                        <a:t>1</a:t>
                      </a:r>
                    </a:p>
                    <a:p>
                      <a:pPr algn="ctr"/>
                      <a:r>
                        <a:rPr lang="uk-UA" sz="2400" dirty="0" smtClean="0">
                          <a:solidFill>
                            <a:srgbClr val="FF0000"/>
                          </a:solidFill>
                        </a:rPr>
                        <a:t>АБВ</a:t>
                      </a:r>
                      <a:endParaRPr lang="ru-RU" sz="2400" dirty="0">
                        <a:solidFill>
                          <a:srgbClr val="FF0000"/>
                        </a:solidFill>
                      </a:endParaRPr>
                    </a:p>
                  </a:txBody>
                  <a:tcPr/>
                </a:tc>
                <a:tc>
                  <a:txBody>
                    <a:bodyPr/>
                    <a:lstStyle/>
                    <a:p>
                      <a:pPr algn="ctr"/>
                      <a:r>
                        <a:rPr lang="uk-UA" sz="2400" dirty="0" smtClean="0">
                          <a:solidFill>
                            <a:srgbClr val="FF0000"/>
                          </a:solidFill>
                        </a:rPr>
                        <a:t>2</a:t>
                      </a:r>
                    </a:p>
                    <a:p>
                      <a:pPr algn="ctr"/>
                      <a:r>
                        <a:rPr lang="uk-UA" sz="2400" dirty="0" smtClean="0">
                          <a:solidFill>
                            <a:srgbClr val="FF0000"/>
                          </a:solidFill>
                        </a:rPr>
                        <a:t>ГД</a:t>
                      </a:r>
                      <a:endParaRPr lang="ru-RU" sz="2400" dirty="0">
                        <a:solidFill>
                          <a:srgbClr val="FF0000"/>
                        </a:solidFill>
                      </a:endParaRPr>
                    </a:p>
                  </a:txBody>
                  <a:tcPr/>
                </a:tc>
                <a:tc>
                  <a:txBody>
                    <a:bodyPr/>
                    <a:lstStyle/>
                    <a:p>
                      <a:pPr algn="ctr"/>
                      <a:r>
                        <a:rPr lang="uk-UA" sz="2400" dirty="0" smtClean="0">
                          <a:solidFill>
                            <a:srgbClr val="FF0000"/>
                          </a:solidFill>
                        </a:rPr>
                        <a:t>3</a:t>
                      </a:r>
                    </a:p>
                    <a:p>
                      <a:pPr algn="ctr"/>
                      <a:r>
                        <a:rPr lang="uk-UA" sz="2400" dirty="0" smtClean="0">
                          <a:solidFill>
                            <a:srgbClr val="FF0000"/>
                          </a:solidFill>
                        </a:rPr>
                        <a:t>ЕЄЖ</a:t>
                      </a:r>
                      <a:endParaRPr lang="ru-RU" sz="2400" dirty="0">
                        <a:solidFill>
                          <a:srgbClr val="FF0000"/>
                        </a:solidFill>
                      </a:endParaRPr>
                    </a:p>
                  </a:txBody>
                  <a:tcPr/>
                </a:tc>
              </a:tr>
              <a:tr h="370840">
                <a:tc>
                  <a:txBody>
                    <a:bodyPr/>
                    <a:lstStyle/>
                    <a:p>
                      <a:pPr algn="ctr"/>
                      <a:r>
                        <a:rPr lang="uk-UA" sz="2400" dirty="0" smtClean="0">
                          <a:solidFill>
                            <a:srgbClr val="FF0000"/>
                          </a:solidFill>
                        </a:rPr>
                        <a:t>4</a:t>
                      </a:r>
                    </a:p>
                    <a:p>
                      <a:pPr algn="ctr"/>
                      <a:r>
                        <a:rPr lang="uk-UA" sz="2400" dirty="0" smtClean="0">
                          <a:solidFill>
                            <a:srgbClr val="FF0000"/>
                          </a:solidFill>
                        </a:rPr>
                        <a:t>ЗИІ</a:t>
                      </a:r>
                      <a:endParaRPr lang="ru-RU" sz="2400" dirty="0">
                        <a:solidFill>
                          <a:srgbClr val="FF0000"/>
                        </a:solidFill>
                      </a:endParaRPr>
                    </a:p>
                  </a:txBody>
                  <a:tcPr/>
                </a:tc>
                <a:tc>
                  <a:txBody>
                    <a:bodyPr/>
                    <a:lstStyle/>
                    <a:p>
                      <a:pPr algn="ctr"/>
                      <a:r>
                        <a:rPr lang="uk-UA" sz="2400" dirty="0" smtClean="0">
                          <a:solidFill>
                            <a:srgbClr val="FF0000"/>
                          </a:solidFill>
                        </a:rPr>
                        <a:t>5</a:t>
                      </a:r>
                    </a:p>
                    <a:p>
                      <a:pPr algn="ctr"/>
                      <a:r>
                        <a:rPr lang="uk-UA" sz="2400" dirty="0" smtClean="0">
                          <a:solidFill>
                            <a:srgbClr val="FF0000"/>
                          </a:solidFill>
                        </a:rPr>
                        <a:t>КЛМ</a:t>
                      </a:r>
                      <a:endParaRPr lang="ru-RU" sz="2400" dirty="0">
                        <a:solidFill>
                          <a:srgbClr val="FF0000"/>
                        </a:solidFill>
                      </a:endParaRPr>
                    </a:p>
                  </a:txBody>
                  <a:tcPr/>
                </a:tc>
                <a:tc>
                  <a:txBody>
                    <a:bodyPr/>
                    <a:lstStyle/>
                    <a:p>
                      <a:pPr algn="ctr"/>
                      <a:r>
                        <a:rPr lang="uk-UA" sz="2400" dirty="0" smtClean="0">
                          <a:solidFill>
                            <a:srgbClr val="FF0000"/>
                          </a:solidFill>
                        </a:rPr>
                        <a:t>6</a:t>
                      </a:r>
                    </a:p>
                    <a:p>
                      <a:pPr algn="ctr"/>
                      <a:r>
                        <a:rPr lang="uk-UA" sz="2400" dirty="0" smtClean="0">
                          <a:solidFill>
                            <a:srgbClr val="FF0000"/>
                          </a:solidFill>
                        </a:rPr>
                        <a:t>НОП</a:t>
                      </a:r>
                      <a:endParaRPr lang="ru-RU" sz="2400" dirty="0">
                        <a:solidFill>
                          <a:srgbClr val="FF0000"/>
                        </a:solidFill>
                      </a:endParaRPr>
                    </a:p>
                  </a:txBody>
                  <a:tcPr/>
                </a:tc>
              </a:tr>
              <a:tr h="370840">
                <a:tc>
                  <a:txBody>
                    <a:bodyPr/>
                    <a:lstStyle/>
                    <a:p>
                      <a:pPr algn="ctr"/>
                      <a:r>
                        <a:rPr lang="uk-UA" sz="2400" dirty="0" smtClean="0">
                          <a:solidFill>
                            <a:srgbClr val="FF0000"/>
                          </a:solidFill>
                        </a:rPr>
                        <a:t>7</a:t>
                      </a:r>
                    </a:p>
                    <a:p>
                      <a:pPr algn="ctr"/>
                      <a:r>
                        <a:rPr lang="uk-UA" sz="2400" dirty="0" smtClean="0">
                          <a:solidFill>
                            <a:srgbClr val="FF0000"/>
                          </a:solidFill>
                        </a:rPr>
                        <a:t>РСТ</a:t>
                      </a:r>
                      <a:endParaRPr lang="ru-RU" sz="2400" dirty="0">
                        <a:solidFill>
                          <a:srgbClr val="FF0000"/>
                        </a:solidFill>
                      </a:endParaRPr>
                    </a:p>
                  </a:txBody>
                  <a:tcPr/>
                </a:tc>
                <a:tc>
                  <a:txBody>
                    <a:bodyPr/>
                    <a:lstStyle/>
                    <a:p>
                      <a:pPr algn="ctr"/>
                      <a:r>
                        <a:rPr lang="uk-UA" sz="2400" dirty="0" smtClean="0">
                          <a:solidFill>
                            <a:srgbClr val="FF0000"/>
                          </a:solidFill>
                        </a:rPr>
                        <a:t>8</a:t>
                      </a:r>
                    </a:p>
                    <a:p>
                      <a:pPr algn="ctr"/>
                      <a:r>
                        <a:rPr lang="uk-UA" sz="2400" dirty="0" smtClean="0">
                          <a:solidFill>
                            <a:srgbClr val="FF0000"/>
                          </a:solidFill>
                        </a:rPr>
                        <a:t>УФХ</a:t>
                      </a:r>
                      <a:endParaRPr lang="ru-RU" sz="2400" dirty="0">
                        <a:solidFill>
                          <a:srgbClr val="FF0000"/>
                        </a:solidFill>
                      </a:endParaRPr>
                    </a:p>
                  </a:txBody>
                  <a:tcPr/>
                </a:tc>
                <a:tc>
                  <a:txBody>
                    <a:bodyPr/>
                    <a:lstStyle/>
                    <a:p>
                      <a:pPr algn="ctr"/>
                      <a:r>
                        <a:rPr lang="uk-UA" sz="2400" dirty="0" smtClean="0">
                          <a:solidFill>
                            <a:srgbClr val="FF0000"/>
                          </a:solidFill>
                        </a:rPr>
                        <a:t>9</a:t>
                      </a:r>
                    </a:p>
                    <a:p>
                      <a:pPr algn="ctr"/>
                      <a:r>
                        <a:rPr lang="uk-UA" sz="2400" dirty="0" smtClean="0">
                          <a:solidFill>
                            <a:srgbClr val="FF0000"/>
                          </a:solidFill>
                        </a:rPr>
                        <a:t>ЦЧШ</a:t>
                      </a:r>
                      <a:endParaRPr lang="ru-RU" sz="2400" dirty="0">
                        <a:solidFill>
                          <a:srgbClr val="FF0000"/>
                        </a:solidFill>
                      </a:endParaRPr>
                    </a:p>
                  </a:txBody>
                  <a:tcPr/>
                </a:tc>
              </a:tr>
              <a:tr h="370840">
                <a:tc>
                  <a:txBody>
                    <a:bodyPr/>
                    <a:lstStyle/>
                    <a:p>
                      <a:pPr algn="ctr"/>
                      <a:endParaRPr lang="ru-RU" sz="2400">
                        <a:solidFill>
                          <a:srgbClr val="FF0000"/>
                        </a:solidFill>
                      </a:endParaRPr>
                    </a:p>
                  </a:txBody>
                  <a:tcPr/>
                </a:tc>
                <a:tc>
                  <a:txBody>
                    <a:bodyPr/>
                    <a:lstStyle/>
                    <a:p>
                      <a:pPr algn="ctr"/>
                      <a:r>
                        <a:rPr lang="uk-UA" sz="2400" dirty="0" smtClean="0">
                          <a:solidFill>
                            <a:srgbClr val="FF0000"/>
                          </a:solidFill>
                        </a:rPr>
                        <a:t>0</a:t>
                      </a:r>
                    </a:p>
                    <a:p>
                      <a:pPr algn="ctr"/>
                      <a:r>
                        <a:rPr lang="ru-RU" sz="2400" dirty="0" smtClean="0">
                          <a:solidFill>
                            <a:srgbClr val="FF0000"/>
                          </a:solidFill>
                        </a:rPr>
                        <a:t>ЩЮЯ</a:t>
                      </a:r>
                      <a:endParaRPr lang="ru-RU" sz="2400" dirty="0">
                        <a:solidFill>
                          <a:srgbClr val="FF0000"/>
                        </a:solidFill>
                      </a:endParaRPr>
                    </a:p>
                  </a:txBody>
                  <a:tcPr/>
                </a:tc>
                <a:tc>
                  <a:txBody>
                    <a:bodyPr/>
                    <a:lstStyle/>
                    <a:p>
                      <a:pPr algn="ctr"/>
                      <a:endParaRPr lang="ru-RU" sz="2400" dirty="0">
                        <a:solidFill>
                          <a:srgbClr val="FF0000"/>
                        </a:solidFill>
                      </a:endParaRPr>
                    </a:p>
                  </a:txBody>
                  <a:tcPr/>
                </a:tc>
              </a:tr>
            </a:tbl>
          </a:graphicData>
        </a:graphic>
      </p:graphicFrame>
      <p:sp>
        <p:nvSpPr>
          <p:cNvPr id="110" name="Прямоугольник 109"/>
          <p:cNvSpPr/>
          <p:nvPr/>
        </p:nvSpPr>
        <p:spPr>
          <a:xfrm>
            <a:off x="1187624" y="4818072"/>
            <a:ext cx="6466220" cy="461665"/>
          </a:xfrm>
          <a:prstGeom prst="rect">
            <a:avLst/>
          </a:prstGeom>
        </p:spPr>
        <p:txBody>
          <a:bodyPr wrap="square">
            <a:spAutoFit/>
          </a:bodyPr>
          <a:lstStyle/>
          <a:p>
            <a:r>
              <a:rPr lang="uk-UA" sz="2400" b="1" i="1" dirty="0" smtClean="0"/>
              <a:t>обмін</a:t>
            </a:r>
            <a:endParaRPr lang="ru-RU" sz="2400" dirty="0"/>
          </a:p>
        </p:txBody>
      </p:sp>
      <p:sp>
        <p:nvSpPr>
          <p:cNvPr id="7" name="Молния 6"/>
          <p:cNvSpPr/>
          <p:nvPr/>
        </p:nvSpPr>
        <p:spPr>
          <a:xfrm>
            <a:off x="5601816" y="3429000"/>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Молния 7"/>
          <p:cNvSpPr/>
          <p:nvPr/>
        </p:nvSpPr>
        <p:spPr>
          <a:xfrm>
            <a:off x="7034403" y="3429000"/>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9" name="Улыбающееся лицо 8">
            <a:hlinkClick r:id="rId2" action="ppaction://hlinksldjump"/>
          </p:cNvPr>
          <p:cNvSpPr/>
          <p:nvPr/>
        </p:nvSpPr>
        <p:spPr>
          <a:xfrm>
            <a:off x="7236296" y="5229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2729395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835502"/>
            <a:ext cx="7092280" cy="646331"/>
          </a:xfrm>
          <a:prstGeom prst="rect">
            <a:avLst/>
          </a:prstGeom>
        </p:spPr>
        <p:txBody>
          <a:bodyPr wrap="square">
            <a:spAutoFit/>
          </a:bodyPr>
          <a:lstStyle/>
          <a:p>
            <a:r>
              <a:rPr lang="uk-UA" dirty="0"/>
              <a:t>Наберіть номер телефону та прочитайте зашифроване економічне поняття. Дайте йому визначення.</a:t>
            </a:r>
            <a:endParaRPr lang="ru-RU" dirty="0"/>
          </a:p>
        </p:txBody>
      </p:sp>
      <p:sp>
        <p:nvSpPr>
          <p:cNvPr id="81" name="Rectangle 120"/>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8" name="Прямоугольник 107"/>
          <p:cNvSpPr/>
          <p:nvPr/>
        </p:nvSpPr>
        <p:spPr>
          <a:xfrm>
            <a:off x="6444208" y="2393851"/>
            <a:ext cx="1627369" cy="523220"/>
          </a:xfrm>
          <a:prstGeom prst="rect">
            <a:avLst/>
          </a:prstGeom>
        </p:spPr>
        <p:txBody>
          <a:bodyPr wrap="none">
            <a:spAutoFit/>
          </a:bodyPr>
          <a:lstStyle/>
          <a:p>
            <a:r>
              <a:rPr lang="uk-UA" sz="2800" b="1" dirty="0" smtClean="0">
                <a:solidFill>
                  <a:schemeClr val="tx1">
                    <a:lumMod val="95000"/>
                    <a:lumOff val="5000"/>
                  </a:schemeClr>
                </a:solidFill>
              </a:rPr>
              <a:t>81-57-67</a:t>
            </a:r>
            <a:endParaRPr lang="ru-RU" sz="2800" dirty="0">
              <a:solidFill>
                <a:schemeClr val="tx1">
                  <a:lumMod val="95000"/>
                  <a:lumOff val="5000"/>
                </a:schemeClr>
              </a:solidFill>
            </a:endParaRPr>
          </a:p>
        </p:txBody>
      </p:sp>
      <p:graphicFrame>
        <p:nvGraphicFramePr>
          <p:cNvPr id="109" name="Таблица 108"/>
          <p:cNvGraphicFramePr>
            <a:graphicFrameLocks noGrp="1"/>
          </p:cNvGraphicFramePr>
          <p:nvPr>
            <p:extLst>
              <p:ext uri="{D42A27DB-BD31-4B8C-83A1-F6EECF244321}">
                <p14:modId xmlns:p14="http://schemas.microsoft.com/office/powerpoint/2010/main" val="637343350"/>
              </p:ext>
            </p:extLst>
          </p:nvPr>
        </p:nvGraphicFramePr>
        <p:xfrm>
          <a:off x="971600" y="1458601"/>
          <a:ext cx="4138221" cy="3291840"/>
        </p:xfrm>
        <a:graphic>
          <a:graphicData uri="http://schemas.openxmlformats.org/drawingml/2006/table">
            <a:tbl>
              <a:tblPr firstRow="1" bandRow="1">
                <a:tableStyleId>{5C22544A-7EE6-4342-B048-85BDC9FD1C3A}</a:tableStyleId>
              </a:tblPr>
              <a:tblGrid>
                <a:gridCol w="1379407"/>
                <a:gridCol w="1379407"/>
                <a:gridCol w="1379407"/>
              </a:tblGrid>
              <a:tr h="370840">
                <a:tc>
                  <a:txBody>
                    <a:bodyPr/>
                    <a:lstStyle/>
                    <a:p>
                      <a:pPr algn="ctr"/>
                      <a:r>
                        <a:rPr lang="uk-UA" sz="2400" dirty="0" smtClean="0">
                          <a:solidFill>
                            <a:srgbClr val="FF0000"/>
                          </a:solidFill>
                        </a:rPr>
                        <a:t>1</a:t>
                      </a:r>
                    </a:p>
                    <a:p>
                      <a:pPr algn="ctr"/>
                      <a:r>
                        <a:rPr lang="uk-UA" sz="2400" dirty="0" smtClean="0">
                          <a:solidFill>
                            <a:srgbClr val="FF0000"/>
                          </a:solidFill>
                        </a:rPr>
                        <a:t>АБВ</a:t>
                      </a:r>
                      <a:endParaRPr lang="ru-RU" sz="2400" dirty="0">
                        <a:solidFill>
                          <a:srgbClr val="FF0000"/>
                        </a:solidFill>
                      </a:endParaRPr>
                    </a:p>
                  </a:txBody>
                  <a:tcPr/>
                </a:tc>
                <a:tc>
                  <a:txBody>
                    <a:bodyPr/>
                    <a:lstStyle/>
                    <a:p>
                      <a:pPr algn="ctr"/>
                      <a:r>
                        <a:rPr lang="uk-UA" sz="2400" dirty="0" smtClean="0">
                          <a:solidFill>
                            <a:srgbClr val="FF0000"/>
                          </a:solidFill>
                        </a:rPr>
                        <a:t>2</a:t>
                      </a:r>
                    </a:p>
                    <a:p>
                      <a:pPr algn="ctr"/>
                      <a:r>
                        <a:rPr lang="uk-UA" sz="2400" dirty="0" smtClean="0">
                          <a:solidFill>
                            <a:srgbClr val="FF0000"/>
                          </a:solidFill>
                        </a:rPr>
                        <a:t>ГД</a:t>
                      </a:r>
                      <a:endParaRPr lang="ru-RU" sz="2400" dirty="0">
                        <a:solidFill>
                          <a:srgbClr val="FF0000"/>
                        </a:solidFill>
                      </a:endParaRPr>
                    </a:p>
                  </a:txBody>
                  <a:tcPr/>
                </a:tc>
                <a:tc>
                  <a:txBody>
                    <a:bodyPr/>
                    <a:lstStyle/>
                    <a:p>
                      <a:pPr algn="ctr"/>
                      <a:r>
                        <a:rPr lang="uk-UA" sz="2400" dirty="0" smtClean="0">
                          <a:solidFill>
                            <a:srgbClr val="FF0000"/>
                          </a:solidFill>
                        </a:rPr>
                        <a:t>3</a:t>
                      </a:r>
                    </a:p>
                    <a:p>
                      <a:pPr algn="ctr"/>
                      <a:r>
                        <a:rPr lang="uk-UA" sz="2400" dirty="0" smtClean="0">
                          <a:solidFill>
                            <a:srgbClr val="FF0000"/>
                          </a:solidFill>
                        </a:rPr>
                        <a:t>ЕЄЖ</a:t>
                      </a:r>
                      <a:endParaRPr lang="ru-RU" sz="2400" dirty="0">
                        <a:solidFill>
                          <a:srgbClr val="FF0000"/>
                        </a:solidFill>
                      </a:endParaRPr>
                    </a:p>
                  </a:txBody>
                  <a:tcPr/>
                </a:tc>
              </a:tr>
              <a:tr h="370840">
                <a:tc>
                  <a:txBody>
                    <a:bodyPr/>
                    <a:lstStyle/>
                    <a:p>
                      <a:pPr algn="ctr"/>
                      <a:r>
                        <a:rPr lang="uk-UA" sz="2400" dirty="0" smtClean="0">
                          <a:solidFill>
                            <a:srgbClr val="FF0000"/>
                          </a:solidFill>
                        </a:rPr>
                        <a:t>4</a:t>
                      </a:r>
                    </a:p>
                    <a:p>
                      <a:pPr algn="ctr"/>
                      <a:r>
                        <a:rPr lang="uk-UA" sz="2400" dirty="0" smtClean="0">
                          <a:solidFill>
                            <a:srgbClr val="FF0000"/>
                          </a:solidFill>
                        </a:rPr>
                        <a:t>ЗИІ</a:t>
                      </a:r>
                      <a:endParaRPr lang="ru-RU" sz="2400" dirty="0">
                        <a:solidFill>
                          <a:srgbClr val="FF0000"/>
                        </a:solidFill>
                      </a:endParaRPr>
                    </a:p>
                  </a:txBody>
                  <a:tcPr/>
                </a:tc>
                <a:tc>
                  <a:txBody>
                    <a:bodyPr/>
                    <a:lstStyle/>
                    <a:p>
                      <a:pPr algn="ctr"/>
                      <a:r>
                        <a:rPr lang="uk-UA" sz="2400" dirty="0" smtClean="0">
                          <a:solidFill>
                            <a:srgbClr val="FF0000"/>
                          </a:solidFill>
                        </a:rPr>
                        <a:t>5</a:t>
                      </a:r>
                    </a:p>
                    <a:p>
                      <a:pPr algn="ctr"/>
                      <a:r>
                        <a:rPr lang="uk-UA" sz="2400" dirty="0" smtClean="0">
                          <a:solidFill>
                            <a:srgbClr val="FF0000"/>
                          </a:solidFill>
                        </a:rPr>
                        <a:t>КЛМ</a:t>
                      </a:r>
                      <a:endParaRPr lang="ru-RU" sz="2400" dirty="0">
                        <a:solidFill>
                          <a:srgbClr val="FF0000"/>
                        </a:solidFill>
                      </a:endParaRPr>
                    </a:p>
                  </a:txBody>
                  <a:tcPr/>
                </a:tc>
                <a:tc>
                  <a:txBody>
                    <a:bodyPr/>
                    <a:lstStyle/>
                    <a:p>
                      <a:pPr algn="ctr"/>
                      <a:r>
                        <a:rPr lang="uk-UA" sz="2400" dirty="0" smtClean="0">
                          <a:solidFill>
                            <a:srgbClr val="FF0000"/>
                          </a:solidFill>
                        </a:rPr>
                        <a:t>6</a:t>
                      </a:r>
                    </a:p>
                    <a:p>
                      <a:pPr algn="ctr"/>
                      <a:r>
                        <a:rPr lang="uk-UA" sz="2400" dirty="0" smtClean="0">
                          <a:solidFill>
                            <a:srgbClr val="FF0000"/>
                          </a:solidFill>
                        </a:rPr>
                        <a:t>НОП</a:t>
                      </a:r>
                      <a:endParaRPr lang="ru-RU" sz="2400" dirty="0">
                        <a:solidFill>
                          <a:srgbClr val="FF0000"/>
                        </a:solidFill>
                      </a:endParaRPr>
                    </a:p>
                  </a:txBody>
                  <a:tcPr/>
                </a:tc>
              </a:tr>
              <a:tr h="370840">
                <a:tc>
                  <a:txBody>
                    <a:bodyPr/>
                    <a:lstStyle/>
                    <a:p>
                      <a:pPr algn="ctr"/>
                      <a:r>
                        <a:rPr lang="uk-UA" sz="2400" dirty="0" smtClean="0">
                          <a:solidFill>
                            <a:srgbClr val="FF0000"/>
                          </a:solidFill>
                        </a:rPr>
                        <a:t>7</a:t>
                      </a:r>
                    </a:p>
                    <a:p>
                      <a:pPr algn="ctr"/>
                      <a:r>
                        <a:rPr lang="uk-UA" sz="2400" dirty="0" smtClean="0">
                          <a:solidFill>
                            <a:srgbClr val="FF0000"/>
                          </a:solidFill>
                        </a:rPr>
                        <a:t>РСТ</a:t>
                      </a:r>
                      <a:endParaRPr lang="ru-RU" sz="2400" dirty="0">
                        <a:solidFill>
                          <a:srgbClr val="FF0000"/>
                        </a:solidFill>
                      </a:endParaRPr>
                    </a:p>
                  </a:txBody>
                  <a:tcPr/>
                </a:tc>
                <a:tc>
                  <a:txBody>
                    <a:bodyPr/>
                    <a:lstStyle/>
                    <a:p>
                      <a:pPr algn="ctr"/>
                      <a:r>
                        <a:rPr lang="uk-UA" sz="2400" dirty="0" smtClean="0">
                          <a:solidFill>
                            <a:srgbClr val="FF0000"/>
                          </a:solidFill>
                        </a:rPr>
                        <a:t>8</a:t>
                      </a:r>
                    </a:p>
                    <a:p>
                      <a:pPr algn="ctr"/>
                      <a:r>
                        <a:rPr lang="uk-UA" sz="2400" dirty="0" smtClean="0">
                          <a:solidFill>
                            <a:srgbClr val="FF0000"/>
                          </a:solidFill>
                        </a:rPr>
                        <a:t>УФХ</a:t>
                      </a:r>
                      <a:endParaRPr lang="ru-RU" sz="2400" dirty="0">
                        <a:solidFill>
                          <a:srgbClr val="FF0000"/>
                        </a:solidFill>
                      </a:endParaRPr>
                    </a:p>
                  </a:txBody>
                  <a:tcPr/>
                </a:tc>
                <a:tc>
                  <a:txBody>
                    <a:bodyPr/>
                    <a:lstStyle/>
                    <a:p>
                      <a:pPr algn="ctr"/>
                      <a:r>
                        <a:rPr lang="uk-UA" sz="2400" dirty="0" smtClean="0">
                          <a:solidFill>
                            <a:srgbClr val="FF0000"/>
                          </a:solidFill>
                        </a:rPr>
                        <a:t>9</a:t>
                      </a:r>
                    </a:p>
                    <a:p>
                      <a:pPr algn="ctr"/>
                      <a:r>
                        <a:rPr lang="uk-UA" sz="2400" dirty="0" smtClean="0">
                          <a:solidFill>
                            <a:srgbClr val="FF0000"/>
                          </a:solidFill>
                        </a:rPr>
                        <a:t>ЦЧШ</a:t>
                      </a:r>
                      <a:endParaRPr lang="ru-RU" sz="2400" dirty="0">
                        <a:solidFill>
                          <a:srgbClr val="FF0000"/>
                        </a:solidFill>
                      </a:endParaRPr>
                    </a:p>
                  </a:txBody>
                  <a:tcPr/>
                </a:tc>
              </a:tr>
              <a:tr h="370840">
                <a:tc>
                  <a:txBody>
                    <a:bodyPr/>
                    <a:lstStyle/>
                    <a:p>
                      <a:pPr algn="ctr"/>
                      <a:endParaRPr lang="ru-RU" sz="2400">
                        <a:solidFill>
                          <a:srgbClr val="FF0000"/>
                        </a:solidFill>
                      </a:endParaRPr>
                    </a:p>
                  </a:txBody>
                  <a:tcPr/>
                </a:tc>
                <a:tc>
                  <a:txBody>
                    <a:bodyPr/>
                    <a:lstStyle/>
                    <a:p>
                      <a:pPr algn="ctr"/>
                      <a:r>
                        <a:rPr lang="uk-UA" sz="2400" dirty="0" smtClean="0">
                          <a:solidFill>
                            <a:srgbClr val="FF0000"/>
                          </a:solidFill>
                        </a:rPr>
                        <a:t>0</a:t>
                      </a:r>
                    </a:p>
                    <a:p>
                      <a:pPr algn="ctr"/>
                      <a:r>
                        <a:rPr lang="ru-RU" sz="2400" dirty="0" smtClean="0">
                          <a:solidFill>
                            <a:srgbClr val="FF0000"/>
                          </a:solidFill>
                        </a:rPr>
                        <a:t>ЩЮЯ</a:t>
                      </a:r>
                      <a:endParaRPr lang="ru-RU" sz="2400" dirty="0">
                        <a:solidFill>
                          <a:srgbClr val="FF0000"/>
                        </a:solidFill>
                      </a:endParaRPr>
                    </a:p>
                  </a:txBody>
                  <a:tcPr/>
                </a:tc>
                <a:tc>
                  <a:txBody>
                    <a:bodyPr/>
                    <a:lstStyle/>
                    <a:p>
                      <a:pPr algn="ctr"/>
                      <a:endParaRPr lang="ru-RU" sz="2400" dirty="0">
                        <a:solidFill>
                          <a:srgbClr val="FF0000"/>
                        </a:solidFill>
                      </a:endParaRPr>
                    </a:p>
                  </a:txBody>
                  <a:tcPr/>
                </a:tc>
              </a:tr>
            </a:tbl>
          </a:graphicData>
        </a:graphic>
      </p:graphicFrame>
      <p:sp>
        <p:nvSpPr>
          <p:cNvPr id="110" name="Прямоугольник 109"/>
          <p:cNvSpPr/>
          <p:nvPr/>
        </p:nvSpPr>
        <p:spPr>
          <a:xfrm>
            <a:off x="1187624" y="4818072"/>
            <a:ext cx="6466220" cy="461665"/>
          </a:xfrm>
          <a:prstGeom prst="rect">
            <a:avLst/>
          </a:prstGeom>
        </p:spPr>
        <p:txBody>
          <a:bodyPr wrap="square">
            <a:spAutoFit/>
          </a:bodyPr>
          <a:lstStyle/>
          <a:p>
            <a:r>
              <a:rPr lang="uk-UA" sz="2400" b="1" i="1" dirty="0" smtClean="0"/>
              <a:t>фактор</a:t>
            </a:r>
            <a:endParaRPr lang="ru-RU" sz="2400" dirty="0"/>
          </a:p>
        </p:txBody>
      </p:sp>
      <p:sp>
        <p:nvSpPr>
          <p:cNvPr id="7" name="Молния 6"/>
          <p:cNvSpPr/>
          <p:nvPr/>
        </p:nvSpPr>
        <p:spPr>
          <a:xfrm>
            <a:off x="5601816" y="3429000"/>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Молния 7"/>
          <p:cNvSpPr/>
          <p:nvPr/>
        </p:nvSpPr>
        <p:spPr>
          <a:xfrm>
            <a:off x="7034403" y="3429000"/>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9" name="Улыбающееся лицо 8">
            <a:hlinkClick r:id="rId2" action="ppaction://hlinksldjump"/>
          </p:cNvPr>
          <p:cNvSpPr/>
          <p:nvPr/>
        </p:nvSpPr>
        <p:spPr>
          <a:xfrm>
            <a:off x="7236296" y="5229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537399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908720"/>
            <a:ext cx="7344816" cy="1200329"/>
          </a:xfrm>
          <a:prstGeom prst="rect">
            <a:avLst/>
          </a:prstGeom>
        </p:spPr>
        <p:txBody>
          <a:bodyPr wrap="square">
            <a:spAutoFit/>
          </a:bodyPr>
          <a:lstStyle/>
          <a:p>
            <a:r>
              <a:rPr lang="ru-RU" sz="2400" dirty="0"/>
              <a:t>Як </a:t>
            </a:r>
            <a:r>
              <a:rPr lang="ru-RU" sz="2400" dirty="0" err="1"/>
              <a:t>називається</a:t>
            </a:r>
            <a:r>
              <a:rPr lang="ru-RU" sz="2400" dirty="0"/>
              <a:t> </a:t>
            </a:r>
            <a:r>
              <a:rPr lang="ru-RU" sz="2400" dirty="0" err="1"/>
              <a:t>знаменитий</a:t>
            </a:r>
            <a:r>
              <a:rPr lang="ru-RU" sz="2400" dirty="0"/>
              <a:t> </a:t>
            </a:r>
            <a:r>
              <a:rPr lang="ru-RU" sz="2400" dirty="0" err="1"/>
              <a:t>автомобільний</a:t>
            </a:r>
            <a:r>
              <a:rPr lang="ru-RU" sz="2400" dirty="0"/>
              <a:t> концерн, штаб-квартира </a:t>
            </a:r>
            <a:r>
              <a:rPr lang="ru-RU" sz="2400" dirty="0" err="1"/>
              <a:t>котрого</a:t>
            </a:r>
            <a:r>
              <a:rPr lang="ru-RU" sz="2400" dirty="0"/>
              <a:t> </a:t>
            </a:r>
            <a:r>
              <a:rPr lang="ru-RU" sz="2400" dirty="0" err="1"/>
              <a:t>знаходиться</a:t>
            </a:r>
            <a:r>
              <a:rPr lang="ru-RU" sz="2400" dirty="0"/>
              <a:t> в </a:t>
            </a:r>
            <a:r>
              <a:rPr lang="ru-RU" sz="2400" dirty="0" err="1"/>
              <a:t>Турині</a:t>
            </a:r>
            <a:r>
              <a:rPr lang="ru-RU" sz="2400" dirty="0"/>
              <a:t>,«</a:t>
            </a:r>
            <a:r>
              <a:rPr lang="en-US" sz="2400" dirty="0" err="1"/>
              <a:t>Fabbrica</a:t>
            </a:r>
            <a:r>
              <a:rPr lang="en-US" sz="2400" dirty="0"/>
              <a:t> </a:t>
            </a:r>
            <a:r>
              <a:rPr lang="en-US" sz="2400" dirty="0" err="1"/>
              <a:t>Italiana</a:t>
            </a:r>
            <a:r>
              <a:rPr lang="en-US" sz="2400" dirty="0"/>
              <a:t> </a:t>
            </a:r>
            <a:r>
              <a:rPr lang="en-US" sz="2400" dirty="0" err="1"/>
              <a:t>Automobili</a:t>
            </a:r>
            <a:r>
              <a:rPr lang="en-US" sz="2400" dirty="0"/>
              <a:t> Torino</a:t>
            </a:r>
            <a:r>
              <a:rPr lang="ru-RU" sz="2400" dirty="0"/>
              <a:t>» ? </a:t>
            </a:r>
          </a:p>
        </p:txBody>
      </p:sp>
      <p:sp>
        <p:nvSpPr>
          <p:cNvPr id="3" name="Прямоугольник 2"/>
          <p:cNvSpPr/>
          <p:nvPr/>
        </p:nvSpPr>
        <p:spPr>
          <a:xfrm>
            <a:off x="4202379" y="3244334"/>
            <a:ext cx="898964" cy="461665"/>
          </a:xfrm>
          <a:prstGeom prst="rect">
            <a:avLst/>
          </a:prstGeom>
        </p:spPr>
        <p:txBody>
          <a:bodyPr wrap="none">
            <a:spAutoFit/>
          </a:bodyPr>
          <a:lstStyle/>
          <a:p>
            <a:pPr lvl="0"/>
            <a:r>
              <a:rPr lang="ru-RU" i="1" dirty="0"/>
              <a:t>(</a:t>
            </a:r>
            <a:r>
              <a:rPr lang="en-US" sz="2400" i="1" dirty="0"/>
              <a:t>FIAT</a:t>
            </a:r>
            <a:r>
              <a:rPr lang="ru-RU" sz="2400" i="1" dirty="0"/>
              <a:t>)</a:t>
            </a:r>
            <a:endParaRPr lang="ru-RU" sz="2400" dirty="0"/>
          </a:p>
        </p:txBody>
      </p:sp>
      <p:sp>
        <p:nvSpPr>
          <p:cNvPr id="4" name="Молния 3"/>
          <p:cNvSpPr/>
          <p:nvPr/>
        </p:nvSpPr>
        <p:spPr>
          <a:xfrm>
            <a:off x="5004048" y="2109049"/>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Молния 4"/>
          <p:cNvSpPr/>
          <p:nvPr/>
        </p:nvSpPr>
        <p:spPr>
          <a:xfrm>
            <a:off x="6516216" y="2090192"/>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Улыбающееся лицо 5">
            <a:hlinkClick r:id="rId2" action="ppaction://hlinksldjump"/>
          </p:cNvPr>
          <p:cNvSpPr/>
          <p:nvPr/>
        </p:nvSpPr>
        <p:spPr>
          <a:xfrm>
            <a:off x="7236296" y="5229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876184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980728"/>
            <a:ext cx="7128792" cy="3539430"/>
          </a:xfrm>
          <a:prstGeom prst="rect">
            <a:avLst/>
          </a:prstGeom>
        </p:spPr>
        <p:txBody>
          <a:bodyPr wrap="square">
            <a:spAutoFit/>
          </a:bodyPr>
          <a:lstStyle/>
          <a:p>
            <a:r>
              <a:rPr lang="uk-UA" sz="3200" i="1" dirty="0"/>
              <a:t>Правила бізнесмена:</a:t>
            </a:r>
            <a:endParaRPr lang="ru-RU" sz="3200" i="1" dirty="0"/>
          </a:p>
          <a:p>
            <a:pPr marL="457200" lvl="0" indent="-457200">
              <a:buFont typeface="Arial" pitchFamily="34" charset="0"/>
              <a:buChar char="•"/>
            </a:pPr>
            <a:r>
              <a:rPr lang="uk-UA" sz="3200" dirty="0"/>
              <a:t>Все залежить тільки від мене самого</a:t>
            </a:r>
            <a:endParaRPr lang="ru-RU" sz="3200" dirty="0"/>
          </a:p>
          <a:p>
            <a:pPr marL="457200" lvl="0" indent="-457200">
              <a:buFont typeface="Arial" pitchFamily="34" charset="0"/>
              <a:buChar char="•"/>
            </a:pPr>
            <a:r>
              <a:rPr lang="uk-UA" sz="3200" dirty="0"/>
              <a:t>Хочеш досягти успіху – ризикуй</a:t>
            </a:r>
            <a:endParaRPr lang="ru-RU" sz="3200" dirty="0"/>
          </a:p>
          <a:p>
            <a:pPr marL="457200" lvl="0" indent="-457200">
              <a:buFont typeface="Arial" pitchFamily="34" charset="0"/>
              <a:buChar char="•"/>
            </a:pPr>
            <a:r>
              <a:rPr lang="uk-UA" sz="3200" dirty="0"/>
              <a:t>Тримай слово</a:t>
            </a:r>
            <a:endParaRPr lang="ru-RU" sz="3200" dirty="0"/>
          </a:p>
          <a:p>
            <a:pPr marL="457200" lvl="0" indent="-457200">
              <a:buFont typeface="Arial" pitchFamily="34" charset="0"/>
              <a:buChar char="•"/>
            </a:pPr>
            <a:r>
              <a:rPr lang="uk-UA" sz="3200" dirty="0" err="1" smtClean="0"/>
              <a:t>Богатство</a:t>
            </a:r>
            <a:r>
              <a:rPr lang="uk-UA" sz="3200" dirty="0" smtClean="0"/>
              <a:t> </a:t>
            </a:r>
            <a:r>
              <a:rPr lang="uk-UA" sz="3200" dirty="0"/>
              <a:t>любить </a:t>
            </a:r>
            <a:r>
              <a:rPr lang="uk-UA" sz="3200" dirty="0" smtClean="0"/>
              <a:t>здорових</a:t>
            </a:r>
            <a:endParaRPr lang="ru-RU" sz="3200" dirty="0"/>
          </a:p>
          <a:p>
            <a:pPr marL="457200" lvl="0" indent="-457200">
              <a:buFont typeface="Arial" pitchFamily="34" charset="0"/>
              <a:buChar char="•"/>
            </a:pPr>
            <a:r>
              <a:rPr lang="uk-UA" sz="3200" dirty="0"/>
              <a:t>Успіх супроводжує освічених</a:t>
            </a:r>
            <a:endParaRPr lang="ru-RU" sz="3200" dirty="0"/>
          </a:p>
        </p:txBody>
      </p:sp>
    </p:spTree>
    <p:extLst>
      <p:ext uri="{BB962C8B-B14F-4D97-AF65-F5344CB8AC3E}">
        <p14:creationId xmlns:p14="http://schemas.microsoft.com/office/powerpoint/2010/main" val="13365393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4784" y="620688"/>
            <a:ext cx="7272808" cy="1200329"/>
          </a:xfrm>
          <a:prstGeom prst="rect">
            <a:avLst/>
          </a:prstGeom>
        </p:spPr>
        <p:txBody>
          <a:bodyPr wrap="square">
            <a:spAutoFit/>
          </a:bodyPr>
          <a:lstStyle/>
          <a:p>
            <a:pPr lvl="0"/>
            <a:r>
              <a:rPr lang="uk-UA" sz="2400" b="1" dirty="0"/>
              <a:t>Це </a:t>
            </a:r>
            <a:r>
              <a:rPr lang="uk-UA" sz="2400" dirty="0"/>
              <a:t>пов'язано з морем. </a:t>
            </a:r>
            <a:r>
              <a:rPr lang="uk-UA" sz="2400" b="1" dirty="0"/>
              <a:t>Це </a:t>
            </a:r>
            <a:r>
              <a:rPr lang="uk-UA" sz="2400" dirty="0"/>
              <a:t>укріплювало панцир старогрецького воїна. А в Китаї </a:t>
            </a:r>
            <a:r>
              <a:rPr lang="uk-UA" sz="2400" b="1" dirty="0"/>
              <a:t>це </a:t>
            </a:r>
            <a:r>
              <a:rPr lang="uk-UA" sz="2400" dirty="0"/>
              <a:t>служило грошима. </a:t>
            </a:r>
            <a:r>
              <a:rPr lang="uk-UA" sz="2400" b="1" dirty="0"/>
              <a:t>Це</a:t>
            </a:r>
            <a:r>
              <a:rPr lang="uk-UA" sz="2400" dirty="0"/>
              <a:t> ... – </a:t>
            </a:r>
          </a:p>
        </p:txBody>
      </p:sp>
      <p:sp>
        <p:nvSpPr>
          <p:cNvPr id="3" name="Прямоугольник 2"/>
          <p:cNvSpPr/>
          <p:nvPr/>
        </p:nvSpPr>
        <p:spPr>
          <a:xfrm>
            <a:off x="876939" y="3641082"/>
            <a:ext cx="7057766" cy="1569660"/>
          </a:xfrm>
          <a:prstGeom prst="rect">
            <a:avLst/>
          </a:prstGeom>
        </p:spPr>
        <p:txBody>
          <a:bodyPr wrap="none">
            <a:spAutoFit/>
          </a:bodyPr>
          <a:lstStyle/>
          <a:p>
            <a:r>
              <a:rPr lang="uk-UA" sz="2400" b="1" dirty="0"/>
              <a:t>(</a:t>
            </a:r>
            <a:r>
              <a:rPr lang="uk-UA" sz="2400" b="1" i="1" dirty="0"/>
              <a:t>сіль</a:t>
            </a:r>
            <a:r>
              <a:rPr lang="uk-UA" sz="2400" i="1" dirty="0"/>
              <a:t>, без якої немає морської води, сіль, </a:t>
            </a:r>
            <a:endParaRPr lang="uk-UA" sz="2400" i="1" dirty="0" smtClean="0"/>
          </a:p>
          <a:p>
            <a:r>
              <a:rPr lang="uk-UA" sz="2400" i="1" dirty="0" smtClean="0"/>
              <a:t>якій </a:t>
            </a:r>
            <a:r>
              <a:rPr lang="uk-UA" sz="2400" i="1" dirty="0"/>
              <a:t>просочували військову зброю для фортеці</a:t>
            </a:r>
            <a:r>
              <a:rPr lang="uk-UA" sz="2400" i="1" dirty="0" smtClean="0"/>
              <a:t>,</a:t>
            </a:r>
          </a:p>
          <a:p>
            <a:r>
              <a:rPr lang="uk-UA" sz="2400" i="1" dirty="0" smtClean="0"/>
              <a:t> </a:t>
            </a:r>
            <a:r>
              <a:rPr lang="uk-UA" sz="2400" i="1" dirty="0"/>
              <a:t>сіль, яку в Стародавньому Китаї можна було </a:t>
            </a:r>
            <a:endParaRPr lang="uk-UA" sz="2400" i="1" dirty="0" smtClean="0"/>
          </a:p>
          <a:p>
            <a:r>
              <a:rPr lang="uk-UA" sz="2400" i="1" dirty="0" smtClean="0"/>
              <a:t>виміняти </a:t>
            </a:r>
            <a:r>
              <a:rPr lang="uk-UA" sz="2400" i="1" dirty="0"/>
              <a:t>на що побажаєш! )</a:t>
            </a:r>
            <a:endParaRPr lang="uk-UA" sz="2400" dirty="0"/>
          </a:p>
        </p:txBody>
      </p:sp>
      <p:sp>
        <p:nvSpPr>
          <p:cNvPr id="4" name="Молния 3"/>
          <p:cNvSpPr/>
          <p:nvPr/>
        </p:nvSpPr>
        <p:spPr>
          <a:xfrm>
            <a:off x="5220072" y="2264755"/>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Молния 4"/>
          <p:cNvSpPr/>
          <p:nvPr/>
        </p:nvSpPr>
        <p:spPr>
          <a:xfrm>
            <a:off x="6516216" y="2090192"/>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Улыбающееся лицо 5">
            <a:hlinkClick r:id="rId2" action="ppaction://hlinksldjump"/>
          </p:cNvPr>
          <p:cNvSpPr/>
          <p:nvPr/>
        </p:nvSpPr>
        <p:spPr>
          <a:xfrm>
            <a:off x="7236296" y="5229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1915596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692696"/>
            <a:ext cx="7488832" cy="1569660"/>
          </a:xfrm>
          <a:prstGeom prst="rect">
            <a:avLst/>
          </a:prstGeom>
        </p:spPr>
        <p:txBody>
          <a:bodyPr wrap="square">
            <a:spAutoFit/>
          </a:bodyPr>
          <a:lstStyle/>
          <a:p>
            <a:pPr lvl="0"/>
            <a:r>
              <a:rPr lang="uk-UA" sz="2400" dirty="0"/>
              <a:t>Її родичі народилися в 1996 р., вона - у 2001 р. Проте, на відміну від своєї сестри-близнючки, на якій є руїни Херсонесу, вона буде жити удвічі-утричі довше. Що </a:t>
            </a:r>
            <a:r>
              <a:rPr lang="uk-UA" sz="2400" dirty="0" smtClean="0"/>
              <a:t>це?</a:t>
            </a:r>
            <a:endParaRPr lang="ru-RU" sz="2400" dirty="0"/>
          </a:p>
        </p:txBody>
      </p:sp>
      <p:sp>
        <p:nvSpPr>
          <p:cNvPr id="3" name="Прямоугольник 2"/>
          <p:cNvSpPr/>
          <p:nvPr/>
        </p:nvSpPr>
        <p:spPr>
          <a:xfrm>
            <a:off x="2123728" y="3933056"/>
            <a:ext cx="4047390" cy="461665"/>
          </a:xfrm>
          <a:prstGeom prst="rect">
            <a:avLst/>
          </a:prstGeom>
        </p:spPr>
        <p:txBody>
          <a:bodyPr wrap="none">
            <a:spAutoFit/>
          </a:bodyPr>
          <a:lstStyle/>
          <a:p>
            <a:r>
              <a:rPr lang="uk-UA" sz="2400" i="1" dirty="0" smtClean="0"/>
              <a:t>банкнота </a:t>
            </a:r>
            <a:r>
              <a:rPr lang="uk-UA" sz="2400" i="1" dirty="0"/>
              <a:t>номіналом 1 </a:t>
            </a:r>
            <a:r>
              <a:rPr lang="uk-UA" sz="2400" i="1" dirty="0" err="1"/>
              <a:t>грн</a:t>
            </a:r>
            <a:endParaRPr lang="ru-RU" sz="2400" dirty="0"/>
          </a:p>
        </p:txBody>
      </p:sp>
      <p:sp>
        <p:nvSpPr>
          <p:cNvPr id="4" name="Молния 3"/>
          <p:cNvSpPr/>
          <p:nvPr/>
        </p:nvSpPr>
        <p:spPr>
          <a:xfrm>
            <a:off x="5364088" y="2787134"/>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Молния 4"/>
          <p:cNvSpPr/>
          <p:nvPr/>
        </p:nvSpPr>
        <p:spPr>
          <a:xfrm>
            <a:off x="6779096" y="2636912"/>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Улыбающееся лицо 5">
            <a:hlinkClick r:id="rId2" action="ppaction://hlinksldjump"/>
          </p:cNvPr>
          <p:cNvSpPr/>
          <p:nvPr/>
        </p:nvSpPr>
        <p:spPr>
          <a:xfrm>
            <a:off x="7236296" y="5229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4186845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5419" y="764704"/>
            <a:ext cx="6984776" cy="830997"/>
          </a:xfrm>
          <a:prstGeom prst="rect">
            <a:avLst/>
          </a:prstGeom>
        </p:spPr>
        <p:txBody>
          <a:bodyPr wrap="square">
            <a:spAutoFit/>
          </a:bodyPr>
          <a:lstStyle/>
          <a:p>
            <a:pPr lvl="0"/>
            <a:r>
              <a:rPr lang="uk-UA" sz="2400" dirty="0"/>
              <a:t>Назва якої фірми звучить так само як і "Я </a:t>
            </a:r>
            <a:r>
              <a:rPr lang="uk-UA" sz="2400" dirty="0" smtClean="0"/>
              <a:t>шукаю тебе</a:t>
            </a:r>
            <a:r>
              <a:rPr lang="uk-UA" sz="2400" dirty="0"/>
              <a:t>"?</a:t>
            </a:r>
            <a:endParaRPr lang="ru-RU" sz="2400" dirty="0"/>
          </a:p>
        </p:txBody>
      </p:sp>
      <p:sp>
        <p:nvSpPr>
          <p:cNvPr id="3" name="Прямоугольник 2"/>
          <p:cNvSpPr/>
          <p:nvPr/>
        </p:nvSpPr>
        <p:spPr>
          <a:xfrm>
            <a:off x="3457400" y="3244334"/>
            <a:ext cx="2856744" cy="461665"/>
          </a:xfrm>
          <a:prstGeom prst="rect">
            <a:avLst/>
          </a:prstGeom>
        </p:spPr>
        <p:txBody>
          <a:bodyPr wrap="none">
            <a:spAutoFit/>
          </a:bodyPr>
          <a:lstStyle/>
          <a:p>
            <a:r>
              <a:rPr lang="uk-UA" i="1" dirty="0"/>
              <a:t>("</a:t>
            </a:r>
            <a:r>
              <a:rPr lang="uk-UA" sz="2400" i="1" dirty="0"/>
              <a:t>I </a:t>
            </a:r>
            <a:r>
              <a:rPr lang="uk-UA" sz="2400" i="1" dirty="0" err="1"/>
              <a:t>Seek</a:t>
            </a:r>
            <a:r>
              <a:rPr lang="uk-UA" sz="2400" i="1" dirty="0"/>
              <a:t> </a:t>
            </a:r>
            <a:r>
              <a:rPr lang="uk-UA" sz="2400" i="1" dirty="0" err="1"/>
              <a:t>You</a:t>
            </a:r>
            <a:r>
              <a:rPr lang="uk-UA" sz="2400" i="1" dirty="0"/>
              <a:t>" - ICQ)</a:t>
            </a:r>
            <a:endParaRPr lang="ru-RU" sz="2400" dirty="0"/>
          </a:p>
        </p:txBody>
      </p:sp>
      <p:sp>
        <p:nvSpPr>
          <p:cNvPr id="4" name="Молния 3"/>
          <p:cNvSpPr/>
          <p:nvPr/>
        </p:nvSpPr>
        <p:spPr>
          <a:xfrm>
            <a:off x="5229400" y="1987099"/>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Молния 4"/>
          <p:cNvSpPr/>
          <p:nvPr/>
        </p:nvSpPr>
        <p:spPr>
          <a:xfrm>
            <a:off x="6876256" y="1998120"/>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Улыбающееся лицо 5">
            <a:hlinkClick r:id="rId2" action="ppaction://hlinksldjump"/>
          </p:cNvPr>
          <p:cNvSpPr/>
          <p:nvPr/>
        </p:nvSpPr>
        <p:spPr>
          <a:xfrm>
            <a:off x="7236296" y="5229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2949891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474345"/>
            <a:ext cx="7704856" cy="6001643"/>
          </a:xfrm>
          <a:prstGeom prst="rect">
            <a:avLst/>
          </a:prstGeom>
        </p:spPr>
        <p:txBody>
          <a:bodyPr wrap="square">
            <a:spAutoFit/>
          </a:bodyPr>
          <a:lstStyle/>
          <a:p>
            <a:r>
              <a:rPr lang="ru-RU" sz="2400" i="1" dirty="0"/>
              <a:t>За  </a:t>
            </a:r>
            <a:r>
              <a:rPr lang="ru-RU" sz="2400" i="1" dirty="0" err="1"/>
              <a:t>історичним</a:t>
            </a:r>
            <a:r>
              <a:rPr lang="ru-RU" sz="2400" i="1" dirty="0"/>
              <a:t> сюжетом </a:t>
            </a:r>
            <a:r>
              <a:rPr lang="ru-RU" sz="2400" i="1" dirty="0" err="1"/>
              <a:t>назвіть</a:t>
            </a:r>
            <a:r>
              <a:rPr lang="ru-RU" sz="2400" i="1" dirty="0"/>
              <a:t> </a:t>
            </a:r>
            <a:r>
              <a:rPr lang="ru-RU" sz="2400" i="1" dirty="0" err="1"/>
              <a:t>відому</a:t>
            </a:r>
            <a:r>
              <a:rPr lang="ru-RU" sz="2400" i="1" dirty="0"/>
              <a:t> </a:t>
            </a:r>
            <a:r>
              <a:rPr lang="ru-RU" sz="2400" i="1" dirty="0" err="1"/>
              <a:t>фірму</a:t>
            </a:r>
            <a:r>
              <a:rPr lang="ru-RU" sz="2400" i="1" dirty="0"/>
              <a:t> </a:t>
            </a:r>
            <a:r>
              <a:rPr lang="ru-RU" sz="2400" i="1" dirty="0" err="1"/>
              <a:t>або</a:t>
            </a:r>
            <a:r>
              <a:rPr lang="ru-RU" sz="2400" i="1" dirty="0"/>
              <a:t> товар, </a:t>
            </a:r>
            <a:r>
              <a:rPr lang="ru-RU" sz="2400" i="1" dirty="0" err="1"/>
              <a:t>що</a:t>
            </a:r>
            <a:r>
              <a:rPr lang="ru-RU" sz="2400" i="1" dirty="0"/>
              <a:t> вона </a:t>
            </a:r>
            <a:r>
              <a:rPr lang="ru-RU" sz="2400" i="1" dirty="0" err="1"/>
              <a:t>виробляє</a:t>
            </a:r>
            <a:r>
              <a:rPr lang="ru-RU" sz="2400" i="1" dirty="0"/>
              <a:t>.</a:t>
            </a:r>
            <a:endParaRPr lang="ru-RU" sz="2400" dirty="0"/>
          </a:p>
          <a:p>
            <a:r>
              <a:rPr lang="uk-UA" sz="2400" dirty="0"/>
              <a:t>Цей товар винайшов у Китаї приблизно в 105 році </a:t>
            </a:r>
            <a:r>
              <a:rPr lang="uk-UA" sz="2400" dirty="0" err="1"/>
              <a:t>Цай</a:t>
            </a:r>
            <a:r>
              <a:rPr lang="uk-UA" sz="2400" dirty="0"/>
              <a:t> Лунь. Він знайшов спосіб робити його з волокнистої внутрішньої частини кори шовковичного дерева. Китайці навчилися товкти кору у воді, щоб відокремити волокна, потім вони виливали цю суміш на підноси, на дні яких знаходилися довгі вузькі смужки бамбука. Коли вода стікала, м'які аркуші клали сушитися на рівну поверхню. Для цієї мети використовували бамбук і старі ганчірки. Торговці з Китаю подорожували далеко на північ і захід і прийшли в місто Самарканд. Там араби перейняли їхній секрет і привезли його в Іспанію. Відтіля мистецтво робити цей товар розійшлося по всьому світі. </a:t>
            </a:r>
            <a:r>
              <a:rPr lang="uk-UA" sz="2400" dirty="0" smtClean="0"/>
              <a:t>Виготовлення </a:t>
            </a:r>
            <a:r>
              <a:rPr lang="uk-UA" sz="2400" dirty="0"/>
              <a:t>якого товару описано?</a:t>
            </a:r>
            <a:endParaRPr lang="ru-RU" sz="2400" dirty="0"/>
          </a:p>
        </p:txBody>
      </p:sp>
    </p:spTree>
    <p:extLst>
      <p:ext uri="{BB962C8B-B14F-4D97-AF65-F5344CB8AC3E}">
        <p14:creationId xmlns:p14="http://schemas.microsoft.com/office/powerpoint/2010/main" val="7127110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620688"/>
            <a:ext cx="7344816" cy="4401205"/>
          </a:xfrm>
          <a:prstGeom prst="rect">
            <a:avLst/>
          </a:prstGeom>
        </p:spPr>
        <p:txBody>
          <a:bodyPr wrap="square">
            <a:spAutoFit/>
          </a:bodyPr>
          <a:lstStyle/>
          <a:p>
            <a:r>
              <a:rPr lang="uk-UA" sz="2800" b="1" i="1" dirty="0"/>
              <a:t>Підказка.</a:t>
            </a:r>
            <a:r>
              <a:rPr lang="uk-UA" sz="2800" dirty="0"/>
              <a:t> Людина винайшла матеріал для письма задовго до того, як з'явилося це. Древні єгиптяни близько 4000 років тому брали стебла папірусу, знімали шкірочку і розпрямляли її. Потім смужки папірусу клали хрест-навхрест і спресовували так, щоб вони склеювалися. Висушений лист папірусу являв собою гарний матеріал для </a:t>
            </a:r>
            <a:r>
              <a:rPr lang="uk-UA" sz="2800" dirty="0" err="1" smtClean="0"/>
              <a:t>письма.Виготовлення</a:t>
            </a:r>
            <a:r>
              <a:rPr lang="uk-UA" sz="2800" dirty="0" smtClean="0"/>
              <a:t> </a:t>
            </a:r>
            <a:r>
              <a:rPr lang="uk-UA" sz="2800" dirty="0"/>
              <a:t>якого товару описано?</a:t>
            </a:r>
            <a:endParaRPr lang="ru-RU" sz="2800" dirty="0"/>
          </a:p>
        </p:txBody>
      </p:sp>
      <p:sp>
        <p:nvSpPr>
          <p:cNvPr id="3" name="Прямоугольник 2"/>
          <p:cNvSpPr/>
          <p:nvPr/>
        </p:nvSpPr>
        <p:spPr>
          <a:xfrm>
            <a:off x="2994683" y="5373216"/>
            <a:ext cx="3740126" cy="369332"/>
          </a:xfrm>
          <a:prstGeom prst="rect">
            <a:avLst/>
          </a:prstGeom>
        </p:spPr>
        <p:txBody>
          <a:bodyPr wrap="none">
            <a:spAutoFit/>
          </a:bodyPr>
          <a:lstStyle/>
          <a:p>
            <a:r>
              <a:rPr lang="uk-UA" i="1" dirty="0"/>
              <a:t>(Виготовлення першого паперу)</a:t>
            </a:r>
            <a:endParaRPr lang="ru-RU" dirty="0"/>
          </a:p>
        </p:txBody>
      </p:sp>
      <p:sp>
        <p:nvSpPr>
          <p:cNvPr id="4" name="Молния 3"/>
          <p:cNvSpPr/>
          <p:nvPr/>
        </p:nvSpPr>
        <p:spPr>
          <a:xfrm>
            <a:off x="4067944" y="4458816"/>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Молния 4"/>
          <p:cNvSpPr/>
          <p:nvPr/>
        </p:nvSpPr>
        <p:spPr>
          <a:xfrm>
            <a:off x="6300192" y="4467267"/>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Улыбающееся лицо 5">
            <a:hlinkClick r:id="rId2" action="ppaction://hlinksldjump"/>
          </p:cNvPr>
          <p:cNvSpPr/>
          <p:nvPr/>
        </p:nvSpPr>
        <p:spPr>
          <a:xfrm>
            <a:off x="7236296" y="5229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283629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889844"/>
            <a:ext cx="7560840" cy="5262979"/>
          </a:xfrm>
          <a:prstGeom prst="rect">
            <a:avLst/>
          </a:prstGeom>
        </p:spPr>
        <p:txBody>
          <a:bodyPr wrap="square">
            <a:spAutoFit/>
          </a:bodyPr>
          <a:lstStyle/>
          <a:p>
            <a:r>
              <a:rPr lang="uk-UA" sz="2400" i="1" dirty="0"/>
              <a:t>Він народився 28 жовтня 1955 року у </a:t>
            </a:r>
            <a:r>
              <a:rPr lang="uk-UA" sz="2400" i="1" dirty="0" err="1"/>
              <a:t>Сіетлі</a:t>
            </a:r>
            <a:r>
              <a:rPr lang="uk-UA" sz="2400" i="1" dirty="0"/>
              <a:t> у родині адвоката та шкільної учительки. Спочатку навчався у муніципальній школі, потім у приватній. У 1973 році поступив на 1 курс Гарвардського університету. Там і познайомився із Стівом </a:t>
            </a:r>
            <a:r>
              <a:rPr lang="uk-UA" sz="2400" i="1" dirty="0" err="1"/>
              <a:t>Баллмером</a:t>
            </a:r>
            <a:r>
              <a:rPr lang="uk-UA" sz="2400" i="1" dirty="0"/>
              <a:t>, який і зараз займає пост віце-президента його компанії. На третьому курсі він припиняє навчання у Гарварді і повністю присвячує себе компанії. У 1995 році він написав книгу « Дорога в майбутнє» (</a:t>
            </a:r>
            <a:r>
              <a:rPr lang="uk-UA" sz="2400" i="1" dirty="0" err="1"/>
              <a:t>The</a:t>
            </a:r>
            <a:r>
              <a:rPr lang="uk-UA" sz="2400" i="1" dirty="0"/>
              <a:t> </a:t>
            </a:r>
            <a:r>
              <a:rPr lang="uk-UA" sz="2400" i="1" dirty="0" err="1"/>
              <a:t>Road</a:t>
            </a:r>
            <a:r>
              <a:rPr lang="uk-UA" sz="2400" i="1" dirty="0"/>
              <a:t> </a:t>
            </a:r>
            <a:r>
              <a:rPr lang="uk-UA" sz="2400" i="1" dirty="0" err="1"/>
              <a:t>Ahead</a:t>
            </a:r>
            <a:r>
              <a:rPr lang="uk-UA" sz="2400" i="1" dirty="0"/>
              <a:t>), яка впродовж 18 місяців займала перше місце у списку </a:t>
            </a:r>
            <a:r>
              <a:rPr lang="uk-UA" sz="2400" i="1" dirty="0" err="1"/>
              <a:t>бестселлерів</a:t>
            </a:r>
            <a:r>
              <a:rPr lang="uk-UA" sz="2400" i="1" dirty="0"/>
              <a:t> газети </a:t>
            </a:r>
            <a:r>
              <a:rPr lang="uk-UA" sz="2400" i="1" dirty="0" err="1"/>
              <a:t>New</a:t>
            </a:r>
            <a:r>
              <a:rPr lang="uk-UA" sz="2400" i="1" dirty="0"/>
              <a:t> </a:t>
            </a:r>
            <a:r>
              <a:rPr lang="uk-UA" sz="2400" i="1" dirty="0" err="1"/>
              <a:t>York</a:t>
            </a:r>
            <a:r>
              <a:rPr lang="uk-UA" sz="2400" i="1" dirty="0"/>
              <a:t> </a:t>
            </a:r>
            <a:r>
              <a:rPr lang="uk-UA" sz="2400" i="1" dirty="0" err="1"/>
              <a:t>Times</a:t>
            </a:r>
            <a:r>
              <a:rPr lang="uk-UA" sz="2400" i="1" dirty="0"/>
              <a:t>. У відділеннях його </a:t>
            </a:r>
            <a:r>
              <a:rPr lang="uk-UA" sz="2400" i="1" dirty="0" err="1"/>
              <a:t>компаніїї</a:t>
            </a:r>
            <a:r>
              <a:rPr lang="uk-UA" sz="2400" i="1" dirty="0"/>
              <a:t> в 56 країнах світу працює біля 22 тисяч чоловік.</a:t>
            </a:r>
            <a:endParaRPr lang="ru-RU" sz="2400" dirty="0"/>
          </a:p>
        </p:txBody>
      </p:sp>
    </p:spTree>
    <p:extLst>
      <p:ext uri="{BB962C8B-B14F-4D97-AF65-F5344CB8AC3E}">
        <p14:creationId xmlns:p14="http://schemas.microsoft.com/office/powerpoint/2010/main" val="14087046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908720"/>
            <a:ext cx="7056784" cy="2677656"/>
          </a:xfrm>
          <a:prstGeom prst="rect">
            <a:avLst/>
          </a:prstGeom>
        </p:spPr>
        <p:txBody>
          <a:bodyPr wrap="square">
            <a:spAutoFit/>
          </a:bodyPr>
          <a:lstStyle/>
          <a:p>
            <a:r>
              <a:rPr lang="ru-RU" sz="2400" b="1" i="1" dirty="0" err="1" smtClean="0"/>
              <a:t>Підказка</a:t>
            </a:r>
            <a:r>
              <a:rPr lang="ru-RU" sz="2400" i="1" dirty="0" err="1" smtClean="0"/>
              <a:t>.На</a:t>
            </a:r>
            <a:r>
              <a:rPr lang="ru-RU" sz="2400" i="1" dirty="0" smtClean="0"/>
              <a:t> </a:t>
            </a:r>
            <a:r>
              <a:rPr lang="ru-RU" sz="2400" i="1" dirty="0"/>
              <a:t>початку 90-х  </a:t>
            </a:r>
            <a:r>
              <a:rPr lang="ru-RU" sz="2400" i="1" dirty="0" err="1"/>
              <a:t>років</a:t>
            </a:r>
            <a:r>
              <a:rPr lang="ru-RU" sz="2400" i="1" dirty="0"/>
              <a:t> журнал «</a:t>
            </a:r>
            <a:r>
              <a:rPr lang="ru-RU" sz="2400" i="1" dirty="0" err="1"/>
              <a:t>Фобс</a:t>
            </a:r>
            <a:r>
              <a:rPr lang="ru-RU" sz="2400" i="1" dirty="0"/>
              <a:t>» </a:t>
            </a:r>
            <a:r>
              <a:rPr lang="ru-RU" sz="2400" i="1" dirty="0" err="1"/>
              <a:t>помістив</a:t>
            </a:r>
            <a:r>
              <a:rPr lang="ru-RU" sz="2400" i="1" dirty="0"/>
              <a:t> на </a:t>
            </a:r>
            <a:r>
              <a:rPr lang="ru-RU" sz="2400" i="1" dirty="0" err="1"/>
              <a:t>обложці</a:t>
            </a:r>
            <a:r>
              <a:rPr lang="ru-RU" sz="2400" i="1" dirty="0"/>
              <a:t> </a:t>
            </a:r>
            <a:r>
              <a:rPr lang="ru-RU" sz="2400" i="1" dirty="0" err="1"/>
              <a:t>його</a:t>
            </a:r>
            <a:r>
              <a:rPr lang="ru-RU" sz="2400" i="1" dirty="0"/>
              <a:t> </a:t>
            </a:r>
            <a:r>
              <a:rPr lang="ru-RU" sz="2400" i="1" dirty="0" err="1"/>
              <a:t>фотографію</a:t>
            </a:r>
            <a:r>
              <a:rPr lang="ru-RU" sz="2400" i="1" dirty="0"/>
              <a:t> з </a:t>
            </a:r>
            <a:r>
              <a:rPr lang="ru-RU" sz="2400" i="1" dirty="0" err="1"/>
              <a:t>написом</a:t>
            </a:r>
            <a:r>
              <a:rPr lang="ru-RU" sz="2400" i="1" dirty="0"/>
              <a:t>:  « </a:t>
            </a:r>
            <a:r>
              <a:rPr lang="ru-RU" sz="2400" i="1" dirty="0" err="1"/>
              <a:t>Чи</a:t>
            </a:r>
            <a:r>
              <a:rPr lang="ru-RU" sz="2400" i="1" dirty="0"/>
              <a:t> </a:t>
            </a:r>
            <a:r>
              <a:rPr lang="ru-RU" sz="2400" i="1" dirty="0" err="1"/>
              <a:t>зможе</a:t>
            </a:r>
            <a:r>
              <a:rPr lang="ru-RU" sz="2400" i="1" dirty="0"/>
              <a:t> </a:t>
            </a:r>
            <a:r>
              <a:rPr lang="ru-RU" sz="2400" i="1" dirty="0" err="1"/>
              <a:t>хто-небудь</a:t>
            </a:r>
            <a:r>
              <a:rPr lang="ru-RU" sz="2400" i="1" dirty="0"/>
              <a:t> </a:t>
            </a:r>
            <a:r>
              <a:rPr lang="ru-RU" sz="2400" i="1" dirty="0" err="1"/>
              <a:t>його</a:t>
            </a:r>
            <a:r>
              <a:rPr lang="ru-RU" sz="2400" i="1" dirty="0"/>
              <a:t> </a:t>
            </a:r>
            <a:r>
              <a:rPr lang="ru-RU" sz="2400" i="1" dirty="0" err="1"/>
              <a:t>зупинити</a:t>
            </a:r>
            <a:r>
              <a:rPr lang="ru-RU" sz="2400" i="1" dirty="0"/>
              <a:t>?». </a:t>
            </a:r>
            <a:r>
              <a:rPr lang="ru-RU" sz="2400" i="1" dirty="0" err="1"/>
              <a:t>Компанії</a:t>
            </a:r>
            <a:r>
              <a:rPr lang="ru-RU" sz="2400" i="1" dirty="0"/>
              <a:t>  “Ай-</a:t>
            </a:r>
            <a:r>
              <a:rPr lang="ru-RU" sz="2400" i="1" dirty="0" err="1"/>
              <a:t>Бі</a:t>
            </a:r>
            <a:r>
              <a:rPr lang="ru-RU" sz="2400" i="1" dirty="0"/>
              <a:t>-Ем” та «</a:t>
            </a:r>
            <a:r>
              <a:rPr lang="ru-RU" sz="2400" i="1" dirty="0" err="1"/>
              <a:t>Еппл</a:t>
            </a:r>
            <a:r>
              <a:rPr lang="ru-RU" sz="2400" i="1" dirty="0"/>
              <a:t>» </a:t>
            </a:r>
            <a:r>
              <a:rPr lang="ru-RU" sz="2400" i="1" dirty="0" err="1"/>
              <a:t>об</a:t>
            </a:r>
            <a:r>
              <a:rPr lang="ru-RU" sz="2400" i="1" dirty="0" err="1">
                <a:sym typeface="Symbol"/>
              </a:rPr>
              <a:t></a:t>
            </a:r>
            <a:r>
              <a:rPr lang="ru-RU" sz="2400" i="1" dirty="0" err="1"/>
              <a:t>єдналися</a:t>
            </a:r>
            <a:r>
              <a:rPr lang="ru-RU" sz="2400" i="1" dirty="0"/>
              <a:t> у </a:t>
            </a:r>
            <a:r>
              <a:rPr lang="ru-RU" sz="2400" i="1" dirty="0" err="1"/>
              <a:t>рішучій</a:t>
            </a:r>
            <a:r>
              <a:rPr lang="ru-RU" sz="2400" i="1" dirty="0"/>
              <a:t> </a:t>
            </a:r>
            <a:r>
              <a:rPr lang="ru-RU" sz="2400" i="1" dirty="0" err="1"/>
              <a:t>боротьбі</a:t>
            </a:r>
            <a:r>
              <a:rPr lang="ru-RU" sz="2400" i="1" dirty="0"/>
              <a:t> </a:t>
            </a:r>
            <a:r>
              <a:rPr lang="ru-RU" sz="2400" i="1" dirty="0" err="1"/>
              <a:t>проти</a:t>
            </a:r>
            <a:r>
              <a:rPr lang="ru-RU" sz="2400" i="1" dirty="0"/>
              <a:t> </a:t>
            </a:r>
            <a:r>
              <a:rPr lang="ru-RU" sz="2400" i="1" dirty="0" err="1"/>
              <a:t>цієї</a:t>
            </a:r>
            <a:r>
              <a:rPr lang="ru-RU" sz="2400" i="1" dirty="0"/>
              <a:t> </a:t>
            </a:r>
            <a:r>
              <a:rPr lang="ru-RU" sz="2400" i="1" dirty="0" err="1"/>
              <a:t>могутньої</a:t>
            </a:r>
            <a:r>
              <a:rPr lang="ru-RU" sz="2400" i="1" dirty="0"/>
              <a:t> </a:t>
            </a:r>
            <a:r>
              <a:rPr lang="ru-RU" sz="2400" i="1" dirty="0" err="1"/>
              <a:t>корпорації</a:t>
            </a:r>
            <a:r>
              <a:rPr lang="ru-RU" sz="2400" i="1" dirty="0"/>
              <a:t>. Та до </a:t>
            </a:r>
            <a:r>
              <a:rPr lang="ru-RU" sz="2400" i="1" dirty="0" err="1"/>
              <a:t>сьогодні</a:t>
            </a:r>
            <a:r>
              <a:rPr lang="ru-RU" sz="2400" i="1" dirty="0"/>
              <a:t>  </a:t>
            </a:r>
            <a:r>
              <a:rPr lang="ru-RU" sz="2400" i="1" dirty="0" err="1"/>
              <a:t>нікому</a:t>
            </a:r>
            <a:r>
              <a:rPr lang="ru-RU" sz="2400" i="1" dirty="0"/>
              <a:t> не вдалось </a:t>
            </a:r>
            <a:r>
              <a:rPr lang="ru-RU" sz="2400" i="1" dirty="0" err="1"/>
              <a:t>цього</a:t>
            </a:r>
            <a:r>
              <a:rPr lang="ru-RU" sz="2400" i="1" dirty="0"/>
              <a:t> </a:t>
            </a:r>
            <a:r>
              <a:rPr lang="ru-RU" sz="2400" i="1" dirty="0" err="1"/>
              <a:t>здійснити</a:t>
            </a:r>
            <a:r>
              <a:rPr lang="ru-RU" sz="2400" i="1" dirty="0"/>
              <a:t>.</a:t>
            </a:r>
            <a:endParaRPr lang="ru-RU" sz="2400" dirty="0"/>
          </a:p>
        </p:txBody>
      </p:sp>
      <p:sp>
        <p:nvSpPr>
          <p:cNvPr id="3" name="Прямоугольник 2"/>
          <p:cNvSpPr/>
          <p:nvPr/>
        </p:nvSpPr>
        <p:spPr>
          <a:xfrm>
            <a:off x="3600400" y="4221088"/>
            <a:ext cx="4572000" cy="646331"/>
          </a:xfrm>
          <a:prstGeom prst="rect">
            <a:avLst/>
          </a:prstGeom>
        </p:spPr>
        <p:txBody>
          <a:bodyPr>
            <a:spAutoFit/>
          </a:bodyPr>
          <a:lstStyle/>
          <a:p>
            <a:r>
              <a:rPr lang="uk-UA" dirty="0"/>
              <a:t>Білл Гейтс, корпорація Microsoft («Майкрософт»)</a:t>
            </a:r>
            <a:endParaRPr lang="ru-RU" dirty="0"/>
          </a:p>
        </p:txBody>
      </p:sp>
      <p:sp>
        <p:nvSpPr>
          <p:cNvPr id="4" name="Молния 3"/>
          <p:cNvSpPr/>
          <p:nvPr/>
        </p:nvSpPr>
        <p:spPr>
          <a:xfrm>
            <a:off x="5148064" y="3306688"/>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Молния 4"/>
          <p:cNvSpPr/>
          <p:nvPr/>
        </p:nvSpPr>
        <p:spPr>
          <a:xfrm>
            <a:off x="6516216" y="3289176"/>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Улыбающееся лицо 5">
            <a:hlinkClick r:id="rId2" action="ppaction://hlinksldjump"/>
          </p:cNvPr>
          <p:cNvSpPr/>
          <p:nvPr/>
        </p:nvSpPr>
        <p:spPr>
          <a:xfrm>
            <a:off x="7236296" y="5229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1273920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908720"/>
            <a:ext cx="7056784" cy="1938992"/>
          </a:xfrm>
          <a:prstGeom prst="rect">
            <a:avLst/>
          </a:prstGeom>
        </p:spPr>
        <p:txBody>
          <a:bodyPr wrap="square">
            <a:spAutoFit/>
          </a:bodyPr>
          <a:lstStyle/>
          <a:p>
            <a:pPr lvl="0"/>
            <a:r>
              <a:rPr lang="uk-UA" sz="2400" dirty="0"/>
              <a:t>Західний Дід Мороз, тобто </a:t>
            </a:r>
            <a:r>
              <a:rPr lang="uk-UA" sz="2400" dirty="0" err="1"/>
              <a:t>Санта</a:t>
            </a:r>
            <a:r>
              <a:rPr lang="uk-UA" sz="2400" dirty="0"/>
              <a:t> Клаус, завжди </a:t>
            </a:r>
            <a:r>
              <a:rPr lang="uk-UA" sz="2400" dirty="0" err="1"/>
              <a:t>зображається</a:t>
            </a:r>
            <a:r>
              <a:rPr lang="uk-UA" sz="2400" dirty="0"/>
              <a:t> одягненим в червоне і біле. Це не випадково. До 1930 року художники малювали його в одязі будь-якого кольору.</a:t>
            </a:r>
            <a:r>
              <a:rPr lang="uk-UA" sz="2400" i="1" dirty="0"/>
              <a:t> </a:t>
            </a:r>
            <a:r>
              <a:rPr lang="uk-UA" sz="2400" dirty="0"/>
              <a:t>Чому тепер у </a:t>
            </a:r>
            <a:r>
              <a:rPr lang="uk-UA" sz="2400" dirty="0" err="1"/>
              <a:t>Санта</a:t>
            </a:r>
            <a:r>
              <a:rPr lang="uk-UA" sz="2400" dirty="0"/>
              <a:t> Клауса  немає синього кожушка? </a:t>
            </a:r>
          </a:p>
        </p:txBody>
      </p:sp>
      <p:sp>
        <p:nvSpPr>
          <p:cNvPr id="3" name="Прямоугольник 2"/>
          <p:cNvSpPr/>
          <p:nvPr/>
        </p:nvSpPr>
        <p:spPr>
          <a:xfrm>
            <a:off x="1033264" y="4203576"/>
            <a:ext cx="6779096" cy="1200329"/>
          </a:xfrm>
          <a:prstGeom prst="rect">
            <a:avLst/>
          </a:prstGeom>
        </p:spPr>
        <p:txBody>
          <a:bodyPr wrap="square">
            <a:spAutoFit/>
          </a:bodyPr>
          <a:lstStyle/>
          <a:p>
            <a:r>
              <a:rPr lang="uk-UA" i="1" dirty="0"/>
              <a:t>(Компанія “Кока-кола”, чиїми фірмовими кольорами є червоний і білий, витратила немало грошей, щоб переконати художників що </a:t>
            </a:r>
            <a:r>
              <a:rPr lang="uk-UA" i="1" dirty="0" err="1"/>
              <a:t>Санта</a:t>
            </a:r>
            <a:r>
              <a:rPr lang="uk-UA" i="1" dirty="0"/>
              <a:t> Клаус віддає перевагу саме цим кольорам. )</a:t>
            </a:r>
            <a:endParaRPr lang="uk-UA" dirty="0"/>
          </a:p>
        </p:txBody>
      </p:sp>
      <p:sp>
        <p:nvSpPr>
          <p:cNvPr id="4" name="Молния 3"/>
          <p:cNvSpPr/>
          <p:nvPr/>
        </p:nvSpPr>
        <p:spPr>
          <a:xfrm>
            <a:off x="5148064" y="3306688"/>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Молния 4"/>
          <p:cNvSpPr/>
          <p:nvPr/>
        </p:nvSpPr>
        <p:spPr>
          <a:xfrm>
            <a:off x="6516216" y="3289176"/>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Улыбающееся лицо 5">
            <a:hlinkClick r:id="rId2" action="ppaction://hlinksldjump"/>
          </p:cNvPr>
          <p:cNvSpPr/>
          <p:nvPr/>
        </p:nvSpPr>
        <p:spPr>
          <a:xfrm>
            <a:off x="7236296" y="5229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93263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Улыбающееся лицо 1">
            <a:hlinkClick r:id="rId2" action="ppaction://hlinksldjump"/>
          </p:cNvPr>
          <p:cNvSpPr/>
          <p:nvPr/>
        </p:nvSpPr>
        <p:spPr>
          <a:xfrm>
            <a:off x="7236296" y="5229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6845938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742994941"/>
              </p:ext>
            </p:extLst>
          </p:nvPr>
        </p:nvGraphicFramePr>
        <p:xfrm>
          <a:off x="539552" y="476672"/>
          <a:ext cx="8064896" cy="5758368"/>
        </p:xfrm>
        <a:graphic>
          <a:graphicData uri="http://schemas.openxmlformats.org/drawingml/2006/table">
            <a:tbl>
              <a:tblPr firstRow="1" bandRow="1">
                <a:tableStyleId>{08FB837D-C827-4EFA-A057-4D05807E0F7C}</a:tableStyleId>
              </a:tblPr>
              <a:tblGrid>
                <a:gridCol w="1152128"/>
                <a:gridCol w="1152128"/>
                <a:gridCol w="1152128"/>
                <a:gridCol w="1152128"/>
                <a:gridCol w="1152128"/>
                <a:gridCol w="1008112"/>
                <a:gridCol w="1296144"/>
              </a:tblGrid>
              <a:tr h="792088">
                <a:tc>
                  <a:txBody>
                    <a:bodyPr/>
                    <a:lstStyle/>
                    <a:p>
                      <a:r>
                        <a:rPr lang="uk-UA" sz="2400" dirty="0" smtClean="0">
                          <a:solidFill>
                            <a:schemeClr val="tx1">
                              <a:lumMod val="95000"/>
                              <a:lumOff val="5000"/>
                            </a:schemeClr>
                          </a:solidFill>
                        </a:rPr>
                        <a:t>5</a:t>
                      </a:r>
                    </a:p>
                    <a:p>
                      <a:r>
                        <a:rPr lang="uk-UA" sz="2400" dirty="0" smtClean="0">
                          <a:solidFill>
                            <a:schemeClr val="tx1">
                              <a:lumMod val="95000"/>
                              <a:lumOff val="5000"/>
                            </a:schemeClr>
                          </a:solidFill>
                        </a:rPr>
                        <a:t> </a:t>
                      </a:r>
                      <a:r>
                        <a:rPr lang="uk-UA" sz="2400" dirty="0" err="1" smtClean="0">
                          <a:solidFill>
                            <a:schemeClr val="tx1">
                              <a:lumMod val="95000"/>
                              <a:lumOff val="5000"/>
                            </a:schemeClr>
                          </a:solidFill>
                        </a:rPr>
                        <a:t>екон</a:t>
                      </a:r>
                      <a:endParaRPr lang="ru-RU" sz="2400" dirty="0">
                        <a:solidFill>
                          <a:schemeClr val="tx1">
                            <a:lumMod val="95000"/>
                            <a:lumOff val="5000"/>
                          </a:schemeClr>
                        </a:solidFill>
                      </a:endParaRPr>
                    </a:p>
                  </a:txBody>
                  <a:tcPr/>
                </a:tc>
                <a:tc>
                  <a:txBody>
                    <a:bodyPr/>
                    <a:lstStyle/>
                    <a:p>
                      <a:r>
                        <a:rPr lang="uk-UA" sz="2400" dirty="0" smtClean="0">
                          <a:solidFill>
                            <a:schemeClr val="tx1">
                              <a:lumMod val="95000"/>
                              <a:lumOff val="5000"/>
                            </a:schemeClr>
                          </a:solidFill>
                        </a:rPr>
                        <a:t>10 </a:t>
                      </a:r>
                      <a:r>
                        <a:rPr lang="uk-UA" sz="2400" dirty="0" err="1" smtClean="0">
                          <a:solidFill>
                            <a:schemeClr val="tx1">
                              <a:lumMod val="95000"/>
                              <a:lumOff val="5000"/>
                            </a:schemeClr>
                          </a:solidFill>
                        </a:rPr>
                        <a:t>екон</a:t>
                      </a:r>
                      <a:endParaRPr lang="ru-RU" sz="2400" dirty="0">
                        <a:solidFill>
                          <a:schemeClr val="tx1">
                            <a:lumMod val="95000"/>
                            <a:lumOff val="5000"/>
                          </a:schemeClr>
                        </a:solidFill>
                      </a:endParaRPr>
                    </a:p>
                  </a:txBody>
                  <a:tcPr/>
                </a:tc>
                <a:tc>
                  <a:txBody>
                    <a:bodyPr/>
                    <a:lstStyle/>
                    <a:p>
                      <a:r>
                        <a:rPr lang="uk-UA" sz="2400" dirty="0" smtClean="0">
                          <a:solidFill>
                            <a:schemeClr val="tx1">
                              <a:lumMod val="95000"/>
                              <a:lumOff val="5000"/>
                            </a:schemeClr>
                          </a:solidFill>
                        </a:rPr>
                        <a:t>15</a:t>
                      </a:r>
                    </a:p>
                    <a:p>
                      <a:r>
                        <a:rPr lang="uk-UA" sz="2400" dirty="0" err="1" smtClean="0">
                          <a:solidFill>
                            <a:schemeClr val="tx1">
                              <a:lumMod val="95000"/>
                              <a:lumOff val="5000"/>
                            </a:schemeClr>
                          </a:solidFill>
                        </a:rPr>
                        <a:t>екон</a:t>
                      </a:r>
                      <a:endParaRPr lang="ru-RU" sz="2400" dirty="0">
                        <a:solidFill>
                          <a:schemeClr val="tx1">
                            <a:lumMod val="95000"/>
                            <a:lumOff val="5000"/>
                          </a:schemeClr>
                        </a:solidFill>
                      </a:endParaRPr>
                    </a:p>
                  </a:txBody>
                  <a:tcPr/>
                </a:tc>
                <a:tc>
                  <a:txBody>
                    <a:bodyPr/>
                    <a:lstStyle/>
                    <a:p>
                      <a:r>
                        <a:rPr lang="uk-UA" sz="2400" dirty="0" smtClean="0">
                          <a:solidFill>
                            <a:schemeClr val="tx1">
                              <a:lumMod val="95000"/>
                              <a:lumOff val="5000"/>
                            </a:schemeClr>
                          </a:solidFill>
                        </a:rPr>
                        <a:t>20</a:t>
                      </a:r>
                    </a:p>
                    <a:p>
                      <a:r>
                        <a:rPr lang="uk-UA" sz="2400" dirty="0" err="1" smtClean="0">
                          <a:solidFill>
                            <a:schemeClr val="tx1">
                              <a:lumMod val="95000"/>
                              <a:lumOff val="5000"/>
                            </a:schemeClr>
                          </a:solidFill>
                        </a:rPr>
                        <a:t>екон</a:t>
                      </a:r>
                      <a:endParaRPr lang="ru-RU" sz="2400" dirty="0">
                        <a:solidFill>
                          <a:schemeClr val="tx1">
                            <a:lumMod val="95000"/>
                            <a:lumOff val="5000"/>
                          </a:schemeClr>
                        </a:solidFill>
                      </a:endParaRPr>
                    </a:p>
                  </a:txBody>
                  <a:tcPr/>
                </a:tc>
                <a:tc>
                  <a:txBody>
                    <a:bodyPr/>
                    <a:lstStyle/>
                    <a:p>
                      <a:r>
                        <a:rPr lang="uk-UA" sz="2400" dirty="0" smtClean="0">
                          <a:solidFill>
                            <a:schemeClr val="tx1">
                              <a:lumMod val="95000"/>
                              <a:lumOff val="5000"/>
                            </a:schemeClr>
                          </a:solidFill>
                        </a:rPr>
                        <a:t>30</a:t>
                      </a:r>
                    </a:p>
                    <a:p>
                      <a:r>
                        <a:rPr lang="uk-UA" sz="2400" dirty="0" err="1" smtClean="0">
                          <a:solidFill>
                            <a:schemeClr val="tx1">
                              <a:lumMod val="95000"/>
                              <a:lumOff val="5000"/>
                            </a:schemeClr>
                          </a:solidFill>
                        </a:rPr>
                        <a:t>екон</a:t>
                      </a:r>
                      <a:endParaRPr lang="ru-RU" sz="2400" dirty="0">
                        <a:solidFill>
                          <a:schemeClr val="tx1">
                            <a:lumMod val="95000"/>
                            <a:lumOff val="5000"/>
                          </a:schemeClr>
                        </a:solidFill>
                      </a:endParaRPr>
                    </a:p>
                  </a:txBody>
                  <a:tcPr/>
                </a:tc>
                <a:tc>
                  <a:txBody>
                    <a:bodyPr/>
                    <a:lstStyle/>
                    <a:p>
                      <a:r>
                        <a:rPr lang="uk-UA" sz="2000" dirty="0" smtClean="0">
                          <a:solidFill>
                            <a:schemeClr val="tx1">
                              <a:lumMod val="95000"/>
                              <a:lumOff val="5000"/>
                            </a:schemeClr>
                          </a:solidFill>
                        </a:rPr>
                        <a:t>50</a:t>
                      </a:r>
                    </a:p>
                    <a:p>
                      <a:r>
                        <a:rPr lang="uk-UA" sz="2000" dirty="0" err="1" smtClean="0">
                          <a:solidFill>
                            <a:schemeClr val="tx1">
                              <a:lumMod val="95000"/>
                              <a:lumOff val="5000"/>
                            </a:schemeClr>
                          </a:solidFill>
                        </a:rPr>
                        <a:t>екон</a:t>
                      </a:r>
                      <a:endParaRPr lang="ru-RU" sz="2000" dirty="0">
                        <a:solidFill>
                          <a:schemeClr val="tx1">
                            <a:lumMod val="95000"/>
                            <a:lumOff val="5000"/>
                          </a:schemeClr>
                        </a:solidFill>
                      </a:endParaRPr>
                    </a:p>
                  </a:txBody>
                  <a:tcPr/>
                </a:tc>
                <a:tc>
                  <a:txBody>
                    <a:bodyPr/>
                    <a:lstStyle/>
                    <a:p>
                      <a:r>
                        <a:rPr lang="uk-UA" sz="2000" dirty="0" smtClean="0">
                          <a:solidFill>
                            <a:schemeClr val="tx1">
                              <a:lumMod val="95000"/>
                              <a:lumOff val="5000"/>
                            </a:schemeClr>
                          </a:solidFill>
                        </a:rPr>
                        <a:t>Бліц </a:t>
                      </a:r>
                      <a:r>
                        <a:rPr lang="uk-UA" sz="2000" dirty="0" smtClean="0">
                          <a:solidFill>
                            <a:schemeClr val="tx1">
                              <a:lumMod val="95000"/>
                              <a:lumOff val="5000"/>
                            </a:schemeClr>
                          </a:solidFill>
                        </a:rPr>
                        <a:t>питання</a:t>
                      </a:r>
                    </a:p>
                    <a:p>
                      <a:r>
                        <a:rPr lang="uk-UA" sz="2000" dirty="0" smtClean="0">
                          <a:solidFill>
                            <a:schemeClr val="tx1">
                              <a:lumMod val="95000"/>
                              <a:lumOff val="5000"/>
                            </a:schemeClr>
                          </a:solidFill>
                        </a:rPr>
                        <a:t>40 </a:t>
                      </a:r>
                      <a:r>
                        <a:rPr lang="uk-UA" sz="2000" dirty="0" err="1" smtClean="0">
                          <a:solidFill>
                            <a:schemeClr val="tx1">
                              <a:lumMod val="95000"/>
                              <a:lumOff val="5000"/>
                            </a:schemeClr>
                          </a:solidFill>
                        </a:rPr>
                        <a:t>екон</a:t>
                      </a:r>
                      <a:endParaRPr lang="ru-RU" sz="2000" dirty="0">
                        <a:solidFill>
                          <a:schemeClr val="tx1">
                            <a:lumMod val="95000"/>
                            <a:lumOff val="5000"/>
                          </a:schemeClr>
                        </a:solidFill>
                      </a:endParaRPr>
                    </a:p>
                  </a:txBody>
                  <a:tcPr/>
                </a:tc>
              </a:tr>
              <a:tr h="792088">
                <a:tc>
                  <a:txBody>
                    <a:bodyPr/>
                    <a:lstStyle/>
                    <a:p>
                      <a:pPr algn="ctr"/>
                      <a:r>
                        <a:rPr lang="uk-UA" sz="4400" dirty="0" smtClean="0">
                          <a:hlinkClick r:id="rId2" action="ppaction://hlinksldjump"/>
                        </a:rPr>
                        <a:t>1</a:t>
                      </a:r>
                      <a:endParaRPr lang="ru-RU" sz="4400" dirty="0"/>
                    </a:p>
                  </a:txBody>
                  <a:tcPr/>
                </a:tc>
                <a:tc>
                  <a:txBody>
                    <a:bodyPr/>
                    <a:lstStyle/>
                    <a:p>
                      <a:pPr algn="ctr"/>
                      <a:r>
                        <a:rPr lang="uk-UA" sz="4400" dirty="0" smtClean="0">
                          <a:hlinkClick r:id="rId3" action="ppaction://hlinksldjump"/>
                        </a:rPr>
                        <a:t>1</a:t>
                      </a:r>
                      <a:endParaRPr lang="ru-RU" sz="4400" dirty="0"/>
                    </a:p>
                  </a:txBody>
                  <a:tcPr/>
                </a:tc>
                <a:tc>
                  <a:txBody>
                    <a:bodyPr/>
                    <a:lstStyle/>
                    <a:p>
                      <a:pPr algn="ctr"/>
                      <a:r>
                        <a:rPr lang="uk-UA" sz="4400" dirty="0" smtClean="0">
                          <a:hlinkClick r:id="rId4" action="ppaction://hlinksldjump"/>
                        </a:rPr>
                        <a:t>1</a:t>
                      </a:r>
                      <a:endParaRPr lang="ru-RU" sz="4400" dirty="0"/>
                    </a:p>
                  </a:txBody>
                  <a:tcPr/>
                </a:tc>
                <a:tc>
                  <a:txBody>
                    <a:bodyPr/>
                    <a:lstStyle/>
                    <a:p>
                      <a:pPr algn="ctr"/>
                      <a:r>
                        <a:rPr lang="uk-UA" sz="4400" dirty="0" smtClean="0">
                          <a:hlinkClick r:id="rId5" action="ppaction://hlinksldjump"/>
                        </a:rPr>
                        <a:t>1</a:t>
                      </a:r>
                      <a:endParaRPr lang="ru-RU" sz="4400" dirty="0"/>
                    </a:p>
                  </a:txBody>
                  <a:tcPr/>
                </a:tc>
                <a:tc>
                  <a:txBody>
                    <a:bodyPr/>
                    <a:lstStyle/>
                    <a:p>
                      <a:pPr algn="ctr"/>
                      <a:r>
                        <a:rPr lang="uk-UA" sz="4400" dirty="0" smtClean="0">
                          <a:hlinkClick r:id="rId6" action="ppaction://hlinksldjump"/>
                        </a:rPr>
                        <a:t>1</a:t>
                      </a:r>
                      <a:endParaRPr lang="ru-RU" sz="4400" dirty="0"/>
                    </a:p>
                  </a:txBody>
                  <a:tcPr/>
                </a:tc>
                <a:tc>
                  <a:txBody>
                    <a:bodyPr/>
                    <a:lstStyle/>
                    <a:p>
                      <a:pPr algn="ctr"/>
                      <a:r>
                        <a:rPr lang="uk-UA" sz="4400" dirty="0" smtClean="0">
                          <a:hlinkClick r:id="rId7" action="ppaction://hlinksldjump"/>
                        </a:rPr>
                        <a:t>1</a:t>
                      </a:r>
                      <a:endParaRPr lang="ru-RU" sz="4400" dirty="0"/>
                    </a:p>
                  </a:txBody>
                  <a:tcPr/>
                </a:tc>
                <a:tc>
                  <a:txBody>
                    <a:bodyPr/>
                    <a:lstStyle/>
                    <a:p>
                      <a:pPr algn="ctr"/>
                      <a:r>
                        <a:rPr lang="uk-UA" sz="4400" dirty="0" smtClean="0">
                          <a:hlinkClick r:id="rId8" action="ppaction://hlinksldjump"/>
                        </a:rPr>
                        <a:t>1</a:t>
                      </a:r>
                      <a:r>
                        <a:rPr lang="uk-UA" sz="4400" kern="1200" dirty="0" smtClean="0">
                          <a:solidFill>
                            <a:schemeClr val="dk1"/>
                          </a:solidFill>
                          <a:latin typeface="+mn-lt"/>
                          <a:ea typeface="+mn-ea"/>
                          <a:cs typeface="+mn-cs"/>
                          <a:hlinkClick r:id="rId8" action="ppaction://hlinksldjump"/>
                        </a:rPr>
                        <a:t>0</a:t>
                      </a:r>
                      <a:endParaRPr lang="ru-RU" sz="4400" kern="1200" dirty="0">
                        <a:solidFill>
                          <a:schemeClr val="dk1"/>
                        </a:solidFill>
                        <a:latin typeface="+mn-lt"/>
                        <a:ea typeface="+mn-ea"/>
                        <a:cs typeface="+mn-cs"/>
                      </a:endParaRPr>
                    </a:p>
                  </a:txBody>
                  <a:tcPr/>
                </a:tc>
              </a:tr>
              <a:tr h="792088">
                <a:tc>
                  <a:txBody>
                    <a:bodyPr/>
                    <a:lstStyle/>
                    <a:p>
                      <a:pPr algn="ctr"/>
                      <a:r>
                        <a:rPr lang="uk-UA" sz="4400" dirty="0" smtClean="0">
                          <a:hlinkClick r:id="rId9" action="ppaction://hlinksldjump"/>
                        </a:rPr>
                        <a:t>2</a:t>
                      </a:r>
                      <a:endParaRPr lang="ru-RU" sz="4400" dirty="0"/>
                    </a:p>
                  </a:txBody>
                  <a:tcPr/>
                </a:tc>
                <a:tc>
                  <a:txBody>
                    <a:bodyPr/>
                    <a:lstStyle/>
                    <a:p>
                      <a:pPr algn="ctr"/>
                      <a:r>
                        <a:rPr lang="uk-UA" sz="4400" dirty="0" smtClean="0">
                          <a:hlinkClick r:id="rId10" action="ppaction://hlinksldjump"/>
                        </a:rPr>
                        <a:t>2</a:t>
                      </a:r>
                      <a:endParaRPr lang="ru-RU" sz="4400" dirty="0"/>
                    </a:p>
                  </a:txBody>
                  <a:tcPr/>
                </a:tc>
                <a:tc>
                  <a:txBody>
                    <a:bodyPr/>
                    <a:lstStyle/>
                    <a:p>
                      <a:pPr algn="ctr"/>
                      <a:r>
                        <a:rPr lang="uk-UA" sz="4400" dirty="0" smtClean="0">
                          <a:hlinkClick r:id="rId11" action="ppaction://hlinksldjump"/>
                        </a:rPr>
                        <a:t>2</a:t>
                      </a:r>
                      <a:endParaRPr lang="ru-RU" sz="4400" dirty="0"/>
                    </a:p>
                  </a:txBody>
                  <a:tcPr/>
                </a:tc>
                <a:tc>
                  <a:txBody>
                    <a:bodyPr/>
                    <a:lstStyle/>
                    <a:p>
                      <a:pPr algn="ctr"/>
                      <a:r>
                        <a:rPr lang="uk-UA" sz="4400" dirty="0" smtClean="0">
                          <a:hlinkClick r:id="rId12" action="ppaction://hlinksldjump"/>
                        </a:rPr>
                        <a:t>2</a:t>
                      </a:r>
                      <a:endParaRPr lang="ru-RU" sz="4400" dirty="0"/>
                    </a:p>
                  </a:txBody>
                  <a:tcPr/>
                </a:tc>
                <a:tc>
                  <a:txBody>
                    <a:bodyPr/>
                    <a:lstStyle/>
                    <a:p>
                      <a:pPr algn="ctr"/>
                      <a:r>
                        <a:rPr lang="uk-UA" sz="4400" dirty="0" smtClean="0">
                          <a:hlinkClick r:id="rId13" action="ppaction://hlinksldjump"/>
                        </a:rPr>
                        <a:t>2</a:t>
                      </a:r>
                      <a:endParaRPr lang="ru-RU" sz="4400" dirty="0"/>
                    </a:p>
                  </a:txBody>
                  <a:tcPr/>
                </a:tc>
                <a:tc>
                  <a:txBody>
                    <a:bodyPr/>
                    <a:lstStyle/>
                    <a:p>
                      <a:pPr algn="ctr"/>
                      <a:r>
                        <a:rPr lang="uk-UA" sz="4400" dirty="0" smtClean="0">
                          <a:hlinkClick r:id="rId14" action="ppaction://hlinksldjump"/>
                        </a:rPr>
                        <a:t>2</a:t>
                      </a:r>
                      <a:endParaRPr lang="ru-RU" sz="4400" dirty="0"/>
                    </a:p>
                  </a:txBody>
                  <a:tcPr/>
                </a:tc>
                <a:tc>
                  <a:txBody>
                    <a:bodyPr/>
                    <a:lstStyle/>
                    <a:p>
                      <a:pPr algn="ctr"/>
                      <a:r>
                        <a:rPr lang="uk-UA" sz="4400" dirty="0" smtClean="0">
                          <a:hlinkClick r:id="rId8" action="ppaction://hlinksldjump"/>
                        </a:rPr>
                        <a:t>15</a:t>
                      </a:r>
                      <a:endParaRPr lang="ru-RU" sz="4400" dirty="0"/>
                    </a:p>
                  </a:txBody>
                  <a:tcPr/>
                </a:tc>
              </a:tr>
              <a:tr h="792088">
                <a:tc>
                  <a:txBody>
                    <a:bodyPr/>
                    <a:lstStyle/>
                    <a:p>
                      <a:pPr algn="ctr"/>
                      <a:r>
                        <a:rPr lang="uk-UA" sz="4400" dirty="0" smtClean="0">
                          <a:hlinkClick r:id="rId15" action="ppaction://hlinksldjump"/>
                        </a:rPr>
                        <a:t>3</a:t>
                      </a:r>
                      <a:endParaRPr lang="ru-RU" sz="4400" dirty="0"/>
                    </a:p>
                  </a:txBody>
                  <a:tcPr/>
                </a:tc>
                <a:tc>
                  <a:txBody>
                    <a:bodyPr/>
                    <a:lstStyle/>
                    <a:p>
                      <a:pPr algn="ctr"/>
                      <a:r>
                        <a:rPr lang="uk-UA" sz="4400" dirty="0" smtClean="0">
                          <a:hlinkClick r:id="rId16" action="ppaction://hlinksldjump"/>
                        </a:rPr>
                        <a:t>3</a:t>
                      </a:r>
                      <a:endParaRPr lang="ru-RU" sz="4400" dirty="0"/>
                    </a:p>
                  </a:txBody>
                  <a:tcPr/>
                </a:tc>
                <a:tc>
                  <a:txBody>
                    <a:bodyPr/>
                    <a:lstStyle/>
                    <a:p>
                      <a:pPr algn="ctr"/>
                      <a:r>
                        <a:rPr lang="uk-UA" sz="4400" dirty="0" smtClean="0">
                          <a:hlinkClick r:id="rId17" action="ppaction://hlinksldjump"/>
                        </a:rPr>
                        <a:t>3</a:t>
                      </a:r>
                      <a:endParaRPr lang="ru-RU" sz="4400" dirty="0"/>
                    </a:p>
                  </a:txBody>
                  <a:tcPr/>
                </a:tc>
                <a:tc>
                  <a:txBody>
                    <a:bodyPr/>
                    <a:lstStyle/>
                    <a:p>
                      <a:pPr algn="ctr"/>
                      <a:r>
                        <a:rPr lang="uk-UA" sz="4400" dirty="0" smtClean="0">
                          <a:hlinkClick r:id="rId18" action="ppaction://hlinksldjump"/>
                        </a:rPr>
                        <a:t>3</a:t>
                      </a:r>
                      <a:endParaRPr lang="ru-RU" sz="4400" dirty="0"/>
                    </a:p>
                  </a:txBody>
                  <a:tcPr/>
                </a:tc>
                <a:tc>
                  <a:txBody>
                    <a:bodyPr/>
                    <a:lstStyle/>
                    <a:p>
                      <a:pPr algn="ctr"/>
                      <a:r>
                        <a:rPr lang="uk-UA" sz="4400" dirty="0" smtClean="0">
                          <a:hlinkClick r:id="rId19" action="ppaction://hlinksldjump"/>
                        </a:rPr>
                        <a:t>3</a:t>
                      </a:r>
                      <a:endParaRPr lang="ru-RU" sz="4400" dirty="0"/>
                    </a:p>
                  </a:txBody>
                  <a:tcPr/>
                </a:tc>
                <a:tc>
                  <a:txBody>
                    <a:bodyPr/>
                    <a:lstStyle/>
                    <a:p>
                      <a:pPr algn="ctr"/>
                      <a:r>
                        <a:rPr lang="uk-UA" sz="4400" dirty="0" smtClean="0">
                          <a:hlinkClick r:id="rId20" action="ppaction://hlinksldjump"/>
                        </a:rPr>
                        <a:t>3</a:t>
                      </a:r>
                      <a:endParaRPr lang="ru-RU" sz="4400" dirty="0"/>
                    </a:p>
                  </a:txBody>
                  <a:tcPr/>
                </a:tc>
                <a:tc>
                  <a:txBody>
                    <a:bodyPr/>
                    <a:lstStyle/>
                    <a:p>
                      <a:pPr algn="ctr"/>
                      <a:r>
                        <a:rPr lang="uk-UA" sz="4400" dirty="0" smtClean="0">
                          <a:hlinkClick r:id="rId8" action="ppaction://hlinksldjump"/>
                        </a:rPr>
                        <a:t>10</a:t>
                      </a:r>
                      <a:endParaRPr lang="ru-RU" sz="4400" dirty="0"/>
                    </a:p>
                  </a:txBody>
                  <a:tcPr/>
                </a:tc>
              </a:tr>
              <a:tr h="792088">
                <a:tc>
                  <a:txBody>
                    <a:bodyPr/>
                    <a:lstStyle/>
                    <a:p>
                      <a:pPr algn="ctr"/>
                      <a:r>
                        <a:rPr lang="uk-UA" sz="4400" dirty="0" smtClean="0">
                          <a:hlinkClick r:id="rId21" action="ppaction://hlinksldjump"/>
                        </a:rPr>
                        <a:t>4</a:t>
                      </a:r>
                      <a:endParaRPr lang="ru-RU" sz="4400" dirty="0"/>
                    </a:p>
                  </a:txBody>
                  <a:tcPr/>
                </a:tc>
                <a:tc>
                  <a:txBody>
                    <a:bodyPr/>
                    <a:lstStyle/>
                    <a:p>
                      <a:pPr algn="ctr"/>
                      <a:r>
                        <a:rPr lang="uk-UA" sz="4400" dirty="0" smtClean="0">
                          <a:hlinkClick r:id="rId22" action="ppaction://hlinksldjump"/>
                        </a:rPr>
                        <a:t>4</a:t>
                      </a:r>
                      <a:endParaRPr lang="ru-RU" sz="4400" dirty="0"/>
                    </a:p>
                  </a:txBody>
                  <a:tcPr/>
                </a:tc>
                <a:tc>
                  <a:txBody>
                    <a:bodyPr/>
                    <a:lstStyle/>
                    <a:p>
                      <a:pPr algn="ctr"/>
                      <a:r>
                        <a:rPr lang="uk-UA" sz="4400" dirty="0" smtClean="0">
                          <a:hlinkClick r:id="rId17" action="ppaction://hlinksldjump"/>
                        </a:rPr>
                        <a:t>4</a:t>
                      </a:r>
                      <a:endParaRPr lang="ru-RU" sz="4400" dirty="0"/>
                    </a:p>
                  </a:txBody>
                  <a:tcPr/>
                </a:tc>
                <a:tc>
                  <a:txBody>
                    <a:bodyPr/>
                    <a:lstStyle/>
                    <a:p>
                      <a:pPr algn="ctr"/>
                      <a:r>
                        <a:rPr lang="uk-UA" sz="4400" dirty="0" smtClean="0">
                          <a:hlinkClick r:id="rId23" action="ppaction://hlinksldjump"/>
                        </a:rPr>
                        <a:t>4</a:t>
                      </a:r>
                      <a:endParaRPr lang="ru-RU" sz="4400" dirty="0"/>
                    </a:p>
                  </a:txBody>
                  <a:tcPr/>
                </a:tc>
                <a:tc>
                  <a:txBody>
                    <a:bodyPr/>
                    <a:lstStyle/>
                    <a:p>
                      <a:pPr algn="ctr"/>
                      <a:r>
                        <a:rPr lang="uk-UA" sz="4400" dirty="0" smtClean="0">
                          <a:hlinkClick r:id="rId24" action="ppaction://hlinksldjump"/>
                        </a:rPr>
                        <a:t>4</a:t>
                      </a:r>
                      <a:endParaRPr lang="ru-RU" sz="4400" dirty="0"/>
                    </a:p>
                  </a:txBody>
                  <a:tcPr/>
                </a:tc>
                <a:tc>
                  <a:txBody>
                    <a:bodyPr/>
                    <a:lstStyle/>
                    <a:p>
                      <a:pPr algn="ctr"/>
                      <a:endParaRPr lang="ru-RU" sz="4400" dirty="0"/>
                    </a:p>
                  </a:txBody>
                  <a:tcPr/>
                </a:tc>
                <a:tc>
                  <a:txBody>
                    <a:bodyPr/>
                    <a:lstStyle/>
                    <a:p>
                      <a:pPr algn="ctr"/>
                      <a:r>
                        <a:rPr lang="uk-UA" sz="4400" dirty="0" smtClean="0">
                          <a:hlinkClick r:id="rId8" action="ppaction://hlinksldjump"/>
                        </a:rPr>
                        <a:t>10</a:t>
                      </a:r>
                      <a:endParaRPr lang="ru-RU" sz="4400" dirty="0"/>
                    </a:p>
                  </a:txBody>
                  <a:tcPr/>
                </a:tc>
              </a:tr>
              <a:tr h="792088">
                <a:tc>
                  <a:txBody>
                    <a:bodyPr/>
                    <a:lstStyle/>
                    <a:p>
                      <a:pPr algn="ctr"/>
                      <a:r>
                        <a:rPr lang="uk-UA" sz="4400" dirty="0" smtClean="0">
                          <a:hlinkClick r:id="rId25" action="ppaction://hlinksldjump"/>
                        </a:rPr>
                        <a:t>5</a:t>
                      </a:r>
                      <a:endParaRPr lang="ru-RU" sz="4400" dirty="0"/>
                    </a:p>
                  </a:txBody>
                  <a:tcPr/>
                </a:tc>
                <a:tc>
                  <a:txBody>
                    <a:bodyPr/>
                    <a:lstStyle/>
                    <a:p>
                      <a:pPr algn="ctr"/>
                      <a:r>
                        <a:rPr lang="uk-UA" sz="4400" dirty="0" smtClean="0">
                          <a:hlinkClick r:id="rId26" action="ppaction://hlinksldjump"/>
                        </a:rPr>
                        <a:t>5</a:t>
                      </a:r>
                      <a:endParaRPr lang="ru-RU" sz="4400" dirty="0"/>
                    </a:p>
                  </a:txBody>
                  <a:tcPr/>
                </a:tc>
                <a:tc>
                  <a:txBody>
                    <a:bodyPr/>
                    <a:lstStyle/>
                    <a:p>
                      <a:pPr algn="ctr"/>
                      <a:r>
                        <a:rPr lang="uk-UA" sz="4400" dirty="0" smtClean="0">
                          <a:hlinkClick r:id="rId27" action="ppaction://hlinksldjump"/>
                        </a:rPr>
                        <a:t>5</a:t>
                      </a:r>
                      <a:endParaRPr lang="ru-RU" sz="4400" dirty="0"/>
                    </a:p>
                  </a:txBody>
                  <a:tcPr/>
                </a:tc>
                <a:tc>
                  <a:txBody>
                    <a:bodyPr/>
                    <a:lstStyle/>
                    <a:p>
                      <a:pPr algn="ctr"/>
                      <a:r>
                        <a:rPr lang="uk-UA" sz="4400" dirty="0" smtClean="0">
                          <a:hlinkClick r:id="rId28" action="ppaction://hlinksldjump"/>
                        </a:rPr>
                        <a:t>5</a:t>
                      </a:r>
                      <a:endParaRPr lang="ru-RU" sz="4400" dirty="0"/>
                    </a:p>
                  </a:txBody>
                  <a:tcPr/>
                </a:tc>
                <a:tc>
                  <a:txBody>
                    <a:bodyPr/>
                    <a:lstStyle/>
                    <a:p>
                      <a:pPr algn="ctr"/>
                      <a:endParaRPr lang="ru-RU" sz="4400" dirty="0"/>
                    </a:p>
                  </a:txBody>
                  <a:tcPr/>
                </a:tc>
                <a:tc>
                  <a:txBody>
                    <a:bodyPr/>
                    <a:lstStyle/>
                    <a:p>
                      <a:pPr algn="ctr"/>
                      <a:endParaRPr lang="ru-RU" sz="4400" dirty="0"/>
                    </a:p>
                  </a:txBody>
                  <a:tcPr/>
                </a:tc>
                <a:tc>
                  <a:txBody>
                    <a:bodyPr/>
                    <a:lstStyle/>
                    <a:p>
                      <a:pPr algn="ctr"/>
                      <a:endParaRPr lang="ru-RU" sz="4400" dirty="0"/>
                    </a:p>
                  </a:txBody>
                  <a:tcPr/>
                </a:tc>
              </a:tr>
              <a:tr h="792088">
                <a:tc>
                  <a:txBody>
                    <a:bodyPr/>
                    <a:lstStyle/>
                    <a:p>
                      <a:pPr algn="ctr"/>
                      <a:r>
                        <a:rPr lang="uk-UA" sz="4400" dirty="0" smtClean="0">
                          <a:hlinkClick r:id="rId29" action="ppaction://hlinksldjump"/>
                        </a:rPr>
                        <a:t>6</a:t>
                      </a:r>
                      <a:endParaRPr lang="ru-RU" sz="4400" dirty="0"/>
                    </a:p>
                  </a:txBody>
                  <a:tcPr/>
                </a:tc>
                <a:tc>
                  <a:txBody>
                    <a:bodyPr/>
                    <a:lstStyle/>
                    <a:p>
                      <a:pPr algn="ctr"/>
                      <a:r>
                        <a:rPr lang="uk-UA" sz="4400" dirty="0" smtClean="0">
                          <a:hlinkClick r:id="rId4" action="ppaction://hlinksldjump"/>
                        </a:rPr>
                        <a:t>6</a:t>
                      </a:r>
                      <a:endParaRPr lang="ru-RU" sz="4400" dirty="0"/>
                    </a:p>
                  </a:txBody>
                  <a:tcPr/>
                </a:tc>
                <a:tc>
                  <a:txBody>
                    <a:bodyPr/>
                    <a:lstStyle/>
                    <a:p>
                      <a:pPr algn="ctr"/>
                      <a:r>
                        <a:rPr lang="uk-UA" sz="4400" dirty="0" smtClean="0">
                          <a:hlinkClick r:id="rId30" action="ppaction://hlinksldjump"/>
                        </a:rPr>
                        <a:t>6</a:t>
                      </a:r>
                      <a:endParaRPr lang="ru-RU" sz="4400" dirty="0"/>
                    </a:p>
                  </a:txBody>
                  <a:tcPr/>
                </a:tc>
                <a:tc>
                  <a:txBody>
                    <a:bodyPr/>
                    <a:lstStyle/>
                    <a:p>
                      <a:pPr algn="ctr"/>
                      <a:r>
                        <a:rPr lang="uk-UA" sz="4400" dirty="0" smtClean="0">
                          <a:hlinkClick r:id="rId31" action="ppaction://hlinksldjump"/>
                        </a:rPr>
                        <a:t>6</a:t>
                      </a:r>
                      <a:endParaRPr lang="ru-RU" sz="4400" dirty="0"/>
                    </a:p>
                  </a:txBody>
                  <a:tcPr/>
                </a:tc>
                <a:tc>
                  <a:txBody>
                    <a:bodyPr/>
                    <a:lstStyle/>
                    <a:p>
                      <a:pPr algn="ctr"/>
                      <a:endParaRPr lang="ru-RU" sz="4400" dirty="0"/>
                    </a:p>
                  </a:txBody>
                  <a:tcPr/>
                </a:tc>
                <a:tc>
                  <a:txBody>
                    <a:bodyPr/>
                    <a:lstStyle/>
                    <a:p>
                      <a:pPr algn="ctr"/>
                      <a:endParaRPr lang="ru-RU" sz="4400" dirty="0"/>
                    </a:p>
                  </a:txBody>
                  <a:tcPr/>
                </a:tc>
                <a:tc>
                  <a:txBody>
                    <a:bodyPr/>
                    <a:lstStyle/>
                    <a:p>
                      <a:pPr algn="ctr"/>
                      <a:endParaRPr lang="ru-RU" sz="4400" dirty="0"/>
                    </a:p>
                  </a:txBody>
                  <a:tcPr/>
                </a:tc>
              </a:tr>
            </a:tbl>
          </a:graphicData>
        </a:graphic>
      </p:graphicFrame>
    </p:spTree>
    <p:extLst>
      <p:ext uri="{BB962C8B-B14F-4D97-AF65-F5344CB8AC3E}">
        <p14:creationId xmlns:p14="http://schemas.microsoft.com/office/powerpoint/2010/main" val="842166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9632" y="692696"/>
            <a:ext cx="6336704" cy="954107"/>
          </a:xfrm>
          <a:prstGeom prst="rect">
            <a:avLst/>
          </a:prstGeom>
        </p:spPr>
        <p:txBody>
          <a:bodyPr wrap="square">
            <a:spAutoFit/>
          </a:bodyPr>
          <a:lstStyle/>
          <a:p>
            <a:r>
              <a:rPr lang="uk-UA" sz="2800" dirty="0"/>
              <a:t>Як називається обмін грошей на товар чи послугу ? </a:t>
            </a:r>
            <a:endParaRPr lang="ru-RU" sz="2800" dirty="0"/>
          </a:p>
        </p:txBody>
      </p:sp>
      <p:sp>
        <p:nvSpPr>
          <p:cNvPr id="3" name="Прямоугольник 2"/>
          <p:cNvSpPr/>
          <p:nvPr/>
        </p:nvSpPr>
        <p:spPr>
          <a:xfrm>
            <a:off x="4057115" y="3244334"/>
            <a:ext cx="1211614" cy="461665"/>
          </a:xfrm>
          <a:prstGeom prst="rect">
            <a:avLst/>
          </a:prstGeom>
        </p:spPr>
        <p:txBody>
          <a:bodyPr wrap="none">
            <a:spAutoFit/>
          </a:bodyPr>
          <a:lstStyle/>
          <a:p>
            <a:r>
              <a:rPr lang="uk-UA" sz="2400" i="1" dirty="0" smtClean="0"/>
              <a:t>купівля</a:t>
            </a:r>
            <a:endParaRPr lang="ru-RU" sz="2400" dirty="0"/>
          </a:p>
        </p:txBody>
      </p:sp>
      <p:sp>
        <p:nvSpPr>
          <p:cNvPr id="4" name="Молния 3"/>
          <p:cNvSpPr/>
          <p:nvPr/>
        </p:nvSpPr>
        <p:spPr>
          <a:xfrm>
            <a:off x="4283968" y="1916832"/>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Молния 4"/>
          <p:cNvSpPr/>
          <p:nvPr/>
        </p:nvSpPr>
        <p:spPr>
          <a:xfrm>
            <a:off x="6084168" y="1916832"/>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Улыбающееся лицо 5">
            <a:hlinkClick r:id="rId2" action="ppaction://hlinksldjump"/>
          </p:cNvPr>
          <p:cNvSpPr/>
          <p:nvPr/>
        </p:nvSpPr>
        <p:spPr>
          <a:xfrm>
            <a:off x="7236296" y="5229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720766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76772" y="836712"/>
            <a:ext cx="6408712" cy="1200329"/>
          </a:xfrm>
          <a:prstGeom prst="rect">
            <a:avLst/>
          </a:prstGeom>
        </p:spPr>
        <p:txBody>
          <a:bodyPr wrap="square">
            <a:spAutoFit/>
          </a:bodyPr>
          <a:lstStyle/>
          <a:p>
            <a:r>
              <a:rPr lang="uk-UA" sz="2400" dirty="0"/>
              <a:t>У якому місті було підписано угоду про створення Європейського економічного Союзу? </a:t>
            </a:r>
            <a:endParaRPr lang="ru-RU" sz="2400" dirty="0"/>
          </a:p>
        </p:txBody>
      </p:sp>
      <p:sp>
        <p:nvSpPr>
          <p:cNvPr id="3" name="Прямоугольник 2"/>
          <p:cNvSpPr/>
          <p:nvPr/>
        </p:nvSpPr>
        <p:spPr>
          <a:xfrm>
            <a:off x="5508104" y="4509120"/>
            <a:ext cx="1148242" cy="461665"/>
          </a:xfrm>
          <a:prstGeom prst="rect">
            <a:avLst/>
          </a:prstGeom>
        </p:spPr>
        <p:txBody>
          <a:bodyPr wrap="square">
            <a:spAutoFit/>
          </a:bodyPr>
          <a:lstStyle/>
          <a:p>
            <a:r>
              <a:rPr lang="uk-UA" sz="2400" i="1" dirty="0"/>
              <a:t>у Римі</a:t>
            </a:r>
            <a:endParaRPr lang="ru-RU" sz="2400" dirty="0"/>
          </a:p>
        </p:txBody>
      </p:sp>
      <p:sp>
        <p:nvSpPr>
          <p:cNvPr id="4" name="Молния 3"/>
          <p:cNvSpPr/>
          <p:nvPr/>
        </p:nvSpPr>
        <p:spPr>
          <a:xfrm>
            <a:off x="3923928" y="1904058"/>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Молния 4"/>
          <p:cNvSpPr/>
          <p:nvPr/>
        </p:nvSpPr>
        <p:spPr>
          <a:xfrm>
            <a:off x="5868144" y="1911563"/>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Улыбающееся лицо 5">
            <a:hlinkClick r:id="rId2" action="ppaction://hlinksldjump"/>
          </p:cNvPr>
          <p:cNvSpPr/>
          <p:nvPr/>
        </p:nvSpPr>
        <p:spPr>
          <a:xfrm>
            <a:off x="7236296" y="5229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1139180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836711"/>
            <a:ext cx="6768752" cy="830997"/>
          </a:xfrm>
          <a:prstGeom prst="rect">
            <a:avLst/>
          </a:prstGeom>
        </p:spPr>
        <p:txBody>
          <a:bodyPr wrap="square">
            <a:spAutoFit/>
          </a:bodyPr>
          <a:lstStyle/>
          <a:p>
            <a:r>
              <a:rPr lang="uk-UA" sz="2400" dirty="0" smtClean="0"/>
              <a:t>Який розділ економіки вивчає окремі ланки господарювання підприємства, галузі ? </a:t>
            </a:r>
            <a:endParaRPr lang="ru-RU" sz="2400" dirty="0"/>
          </a:p>
        </p:txBody>
      </p:sp>
      <p:sp>
        <p:nvSpPr>
          <p:cNvPr id="3" name="Прямоугольник 2"/>
          <p:cNvSpPr/>
          <p:nvPr/>
        </p:nvSpPr>
        <p:spPr>
          <a:xfrm>
            <a:off x="3658128" y="3244334"/>
            <a:ext cx="2382383" cy="461665"/>
          </a:xfrm>
          <a:prstGeom prst="rect">
            <a:avLst/>
          </a:prstGeom>
        </p:spPr>
        <p:txBody>
          <a:bodyPr wrap="none">
            <a:spAutoFit/>
          </a:bodyPr>
          <a:lstStyle/>
          <a:p>
            <a:r>
              <a:rPr lang="uk-UA" sz="2400" i="1" dirty="0"/>
              <a:t>мікроекономіка</a:t>
            </a:r>
            <a:endParaRPr lang="ru-RU" sz="2400" dirty="0"/>
          </a:p>
        </p:txBody>
      </p:sp>
      <p:sp>
        <p:nvSpPr>
          <p:cNvPr id="4" name="Молния 3"/>
          <p:cNvSpPr/>
          <p:nvPr/>
        </p:nvSpPr>
        <p:spPr>
          <a:xfrm>
            <a:off x="4849319" y="1916832"/>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Молния 4"/>
          <p:cNvSpPr/>
          <p:nvPr/>
        </p:nvSpPr>
        <p:spPr>
          <a:xfrm>
            <a:off x="6680990" y="1747664"/>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Улыбающееся лицо 5">
            <a:hlinkClick r:id="rId2" action="ppaction://hlinksldjump"/>
          </p:cNvPr>
          <p:cNvSpPr/>
          <p:nvPr/>
        </p:nvSpPr>
        <p:spPr>
          <a:xfrm>
            <a:off x="7236296" y="5229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2600454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764704"/>
            <a:ext cx="6480720" cy="830997"/>
          </a:xfrm>
          <a:prstGeom prst="rect">
            <a:avLst/>
          </a:prstGeom>
        </p:spPr>
        <p:txBody>
          <a:bodyPr wrap="square">
            <a:spAutoFit/>
          </a:bodyPr>
          <a:lstStyle/>
          <a:p>
            <a:pPr lvl="0"/>
            <a:r>
              <a:rPr lang="uk-UA" sz="2400" dirty="0"/>
              <a:t>Яка д</a:t>
            </a:r>
            <a:r>
              <a:rPr lang="ru-RU" sz="2400" dirty="0" err="1"/>
              <a:t>ержавна</a:t>
            </a:r>
            <a:r>
              <a:rPr lang="ru-RU" sz="2400" dirty="0"/>
              <a:t> служба </a:t>
            </a:r>
            <a:r>
              <a:rPr lang="ru-RU" sz="2400" dirty="0" err="1"/>
              <a:t>егулює</a:t>
            </a:r>
            <a:r>
              <a:rPr lang="ru-RU" sz="2400" dirty="0"/>
              <a:t> </a:t>
            </a:r>
            <a:r>
              <a:rPr lang="ru-RU" sz="2400" dirty="0" err="1"/>
              <a:t>ввезення</a:t>
            </a:r>
            <a:r>
              <a:rPr lang="ru-RU" sz="2400" dirty="0"/>
              <a:t> та </a:t>
            </a:r>
            <a:r>
              <a:rPr lang="ru-RU" sz="2400" dirty="0" err="1"/>
              <a:t>вивезення</a:t>
            </a:r>
            <a:r>
              <a:rPr lang="ru-RU" sz="2400" dirty="0"/>
              <a:t> </a:t>
            </a:r>
            <a:r>
              <a:rPr lang="ru-RU" sz="2400" dirty="0" err="1"/>
              <a:t>товарів</a:t>
            </a:r>
            <a:r>
              <a:rPr lang="ru-RU" sz="2400" dirty="0"/>
              <a:t> з </a:t>
            </a:r>
            <a:r>
              <a:rPr lang="ru-RU" sz="2400" dirty="0" err="1"/>
              <a:t>країни</a:t>
            </a:r>
            <a:r>
              <a:rPr lang="ru-RU" sz="2400" dirty="0"/>
              <a:t>?</a:t>
            </a:r>
          </a:p>
        </p:txBody>
      </p:sp>
      <p:sp>
        <p:nvSpPr>
          <p:cNvPr id="3" name="Прямоугольник 2"/>
          <p:cNvSpPr/>
          <p:nvPr/>
        </p:nvSpPr>
        <p:spPr>
          <a:xfrm>
            <a:off x="3589198" y="3244334"/>
            <a:ext cx="2436886" cy="461665"/>
          </a:xfrm>
          <a:prstGeom prst="rect">
            <a:avLst/>
          </a:prstGeom>
        </p:spPr>
        <p:txBody>
          <a:bodyPr wrap="none">
            <a:spAutoFit/>
          </a:bodyPr>
          <a:lstStyle/>
          <a:p>
            <a:r>
              <a:rPr lang="uk-UA" i="1" dirty="0" smtClean="0"/>
              <a:t> </a:t>
            </a:r>
            <a:r>
              <a:rPr lang="uk-UA" sz="2400" i="1" dirty="0"/>
              <a:t>митна служба </a:t>
            </a:r>
            <a:endParaRPr lang="ru-RU" sz="2400" dirty="0"/>
          </a:p>
        </p:txBody>
      </p:sp>
      <p:sp>
        <p:nvSpPr>
          <p:cNvPr id="4" name="Молния 3"/>
          <p:cNvSpPr/>
          <p:nvPr/>
        </p:nvSpPr>
        <p:spPr>
          <a:xfrm>
            <a:off x="4958747" y="1861592"/>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Молния 4"/>
          <p:cNvSpPr/>
          <p:nvPr/>
        </p:nvSpPr>
        <p:spPr>
          <a:xfrm>
            <a:off x="6732240" y="1916155"/>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Улыбающееся лицо 5">
            <a:hlinkClick r:id="rId2" action="ppaction://hlinksldjump"/>
          </p:cNvPr>
          <p:cNvSpPr/>
          <p:nvPr/>
        </p:nvSpPr>
        <p:spPr>
          <a:xfrm>
            <a:off x="7236296" y="5229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2765147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45162" y="899563"/>
            <a:ext cx="6264696" cy="830997"/>
          </a:xfrm>
          <a:prstGeom prst="rect">
            <a:avLst/>
          </a:prstGeom>
        </p:spPr>
        <p:txBody>
          <a:bodyPr wrap="square">
            <a:spAutoFit/>
          </a:bodyPr>
          <a:lstStyle/>
          <a:p>
            <a:r>
              <a:rPr lang="uk-UA" sz="2400" dirty="0"/>
              <a:t>Якою мовою був написаний «Капітал» Карла Маркса</a:t>
            </a:r>
            <a:r>
              <a:rPr lang="uk-UA" sz="2400" i="1" dirty="0" smtClean="0"/>
              <a:t>?</a:t>
            </a:r>
            <a:endParaRPr lang="ru-RU" sz="2400" dirty="0"/>
          </a:p>
        </p:txBody>
      </p:sp>
      <p:sp>
        <p:nvSpPr>
          <p:cNvPr id="3" name="Прямоугольник 2"/>
          <p:cNvSpPr/>
          <p:nvPr/>
        </p:nvSpPr>
        <p:spPr>
          <a:xfrm>
            <a:off x="3915410" y="3244334"/>
            <a:ext cx="1693092" cy="461665"/>
          </a:xfrm>
          <a:prstGeom prst="rect">
            <a:avLst/>
          </a:prstGeom>
        </p:spPr>
        <p:txBody>
          <a:bodyPr wrap="none">
            <a:spAutoFit/>
          </a:bodyPr>
          <a:lstStyle/>
          <a:p>
            <a:r>
              <a:rPr lang="uk-UA" sz="2400" i="1" dirty="0"/>
              <a:t>німецькою</a:t>
            </a:r>
            <a:endParaRPr lang="ru-RU" sz="2400" dirty="0"/>
          </a:p>
        </p:txBody>
      </p:sp>
      <p:sp>
        <p:nvSpPr>
          <p:cNvPr id="4" name="Молния 3"/>
          <p:cNvSpPr/>
          <p:nvPr/>
        </p:nvSpPr>
        <p:spPr>
          <a:xfrm>
            <a:off x="5004048" y="2035696"/>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Молния 4"/>
          <p:cNvSpPr/>
          <p:nvPr/>
        </p:nvSpPr>
        <p:spPr>
          <a:xfrm>
            <a:off x="6516216" y="2090192"/>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Улыбающееся лицо 5">
            <a:hlinkClick r:id="rId2" action="ppaction://hlinksldjump"/>
          </p:cNvPr>
          <p:cNvSpPr/>
          <p:nvPr/>
        </p:nvSpPr>
        <p:spPr>
          <a:xfrm>
            <a:off x="7236296" y="5229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829354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Кнопка">
  <a:themeElements>
    <a:clrScheme name="Кнопка">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Кнопка">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нопка">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154</TotalTime>
  <Words>1231</Words>
  <Application>Microsoft Office PowerPoint</Application>
  <PresentationFormat>Экран (4:3)</PresentationFormat>
  <Paragraphs>258</Paragraphs>
  <Slides>38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38</vt:i4>
      </vt:variant>
    </vt:vector>
  </HeadingPairs>
  <TitlesOfParts>
    <vt:vector size="39" baseType="lpstr">
      <vt:lpstr>Кнопка</vt:lpstr>
      <vt:lpstr>Шлях до успіху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Шлях до успіху</dc:title>
  <dc:creator>Nata</dc:creator>
  <cp:lastModifiedBy>v1</cp:lastModifiedBy>
  <cp:revision>17</cp:revision>
  <dcterms:created xsi:type="dcterms:W3CDTF">2013-02-19T06:37:37Z</dcterms:created>
  <dcterms:modified xsi:type="dcterms:W3CDTF">2013-02-19T18:58:26Z</dcterms:modified>
</cp:coreProperties>
</file>